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a:t>
            </a:r>
          </a:p>
          <a:p>
            <a:r>
              <a:t>NARRATION · ≈15 s · 30–40 words in English</a:t>
            </a:r>
          </a:p>
          <a:p>
            <a:r>
              <a:t>Introduce the tool by name, say who is in the subgroup and which universities, and in one sentence what it solves.</a:t>
            </a:r>
          </a:p>
          <a:p>
            <a:r>
              <a:t>From syllabus to evidence. Training and researching Integral Personal Development. We are Martha Agila from UTPL and Rodrigo Proaño from UTE. Both are universities in Ecuador. We bring faculty training and research together in one tool.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A · PRESENTATION (3 min in total)</a:t>
            </a:r>
          </a:p>
          <a:p>
            <a:r>
              <a:t>THE PROBLEM · NARRATION · ≈35 s · 80–90 words</a:t>
            </a:r>
          </a:p>
          <a:p>
            <a:r>
              <a:t>Describe the real task, who struggles with it and what it costs today. A concrete example beats a general figure.</a:t>
            </a:r>
          </a:p>
          <a:p>
            <a:r>
              <a:t>Integral Personal Development is not taught as content. It grows through a training process that needs support from research. The syllabus should always be within reach and not only in a P D F. That is why we bring it to a mobile app. Reviewing the literature takes weeks. We lived it with ten real sources in three languages. None of them used the term Integral Personal Development. The sacral and cosmic domains were the least studied. Where should a teacher start?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TOOL · NARRATION · ≈30 s · 70–80 words</a:t>
            </a:r>
          </a:p>
          <a:p>
            <a:r>
              <a:t>Who uses it, what goes in and what comes out. Name the project guide it builds on.</a:t>
            </a:r>
          </a:p>
          <a:p>
            <a:r>
              <a:t>The tool is used by university teachers in training and by the person who facilitates that training. It combines two course guides. With guide twenty one the teacher uploads a syllabus in Word. The result is a course website and a mobile app. With guide eight the teacher provides sources in P D F. They receive a synthesis where every claim has a source and a page. Both paths share one progress record.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IT WORKS · NARRATION · ≈40 s · 95–105 words</a:t>
            </a:r>
          </a:p>
          <a:p>
            <a:r>
              <a:t>Walk through the four steps. Make clear what the AI does and what a person always decides.</a:t>
            </a:r>
          </a:p>
          <a:p>
            <a:r>
              <a:t>It works along two paths. Training and research. Teachers can start with either one and their progress is recorded. In the first step training begins. The teacher sees the Human Competencies for the Future syllabus or uploads another one. In the second step A I converts the syllabus and the teacher reviews the result. In the third step research begins. The assistant proposes in five stages and quotes the literal passage with its page. In the fourth step people decide. Two reviewers score separately and approve each stage. The A I proposes and people always decide.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EVIDENCE · NARRATION · ≈35 s · 80–90 words</a:t>
            </a:r>
          </a:p>
          <a:p>
            <a:r>
              <a:t>Figures from your own tests. Separate what was checked from what is still a proposal.</a:t>
            </a:r>
          </a:p>
          <a:p>
            <a:r>
              <a:t>This is what we verified. In training we tested two real syllabi from UTE and UTPL. All twenty six course contents match the official syllabus word for word. In research the two reviewers reached a kappa of zero point seven zero before consensus. That counts as substantial agreement. All sixty quoted passages appear on their page. Human review also caught an overstated claim that the automatic check missed. We corrected it in version one point one. Use with real teachers is still a proposal.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LIMITS AND RESPONSIBLE USE · NARRATION · ≈25 s · 55–65 words</a:t>
            </a:r>
          </a:p>
          <a:p>
            <a:r>
              <a:t>What it does not do, how it protects data and the next step (Moodle or another LMS, or the next AI-native level).</a:t>
            </a:r>
          </a:p>
          <a:p>
            <a:r>
              <a:t>The syllabus is sent to Claude only to convert it. It contains only institutional data about the facilitator and the site does not store it. The tool does not replace the reviewers' judgment. Progress is self reported and complements the virtual classroom. Articles are processed on the computer. Our next step is to apply it in Canvas with teachers in training.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B · DEMO (2 min in total)</a:t>
            </a:r>
          </a:p>
          <a:p>
            <a:r>
              <a:t>NARRATION · ≈30 s · 70–80 words in English</a:t>
            </a:r>
          </a:p>
          <a:p>
            <a:r>
              <a:t>Show the start or input screen. Say what the person enters and why.</a:t>
            </a:r>
          </a:p>
          <a:p>
            <a:r>
              <a:t>Let us see the tool on screen. This is the entry point of the Training path. The teacher sees the Human Competencies for the Future syllabus and its schedule. At the top they can upload another syllabus in Word or P D F. A I converts it and the teacher reviews the result before using it. The site also works as an app on the phone. One button switches the page between English and Spanish.</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≈35 s · 80–90 words in English</a:t>
            </a:r>
          </a:p>
          <a:p>
            <a:r>
              <a:t>Show the main result. Point to where to look on the screenshot and what it means.</a:t>
            </a:r>
          </a:p>
          <a:p>
            <a:r>
              <a:t>This is our real case in the Research path. The synthesis states that spiritual wellbeing changed over four years. Clicking the claim opens its approved row. It shows the source, page two and the literal passage. The assistant had first written increased and human review corrected it. The source does not report the direction of the change. Reviewers trace claims like this one at random. That is why every claim must be traceable and a person checks its meaning.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≈30 s · 70–80 words in English</a:t>
            </a:r>
          </a:p>
          <a:p>
            <a:r>
              <a:t>Show where the person reviews, approves or exports. Close the demo with the test that backs it.</a:t>
            </a:r>
          </a:p>
          <a:p>
            <a:r>
              <a:t>Here is where work is reviewed and submitted. My Progress brings both paths together with the date of each activity. In this example with test data training is at sixty eight percent. Research is at seventy one percent. The teacher exports the file and uploads it to an assignment in Canvas. The teacher dashboard checks that nobody edited it by hand and flags any change. This screen is also in Spanish for now.</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 NARRATION · ≈25 s · 55–65 words</a:t>
            </a:r>
          </a:p>
          <a:p>
            <a:r>
              <a:t>What changes in the subgroup's work, the next step and a short invitation. End on a complete sentence.</a:t>
            </a:r>
          </a:p>
          <a:p>
            <a:r>
              <a:t>With this tool the micro project rests on traceable evidence. Training and research stop being separate paths and start supporting each other. Our next step is to apply it with teachers in training. We invite you to visit the site and try both paths. Then adapt it to the competency you teach. Thank you very much for your attention.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Captura" Type="http://schemas.openxmlformats.org/officeDocument/2006/relationships/image" Target="../media/captura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Captura" Type="http://schemas.openxmlformats.org/officeDocument/2006/relationships/image" Target="../media/captura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Captura" Type="http://schemas.openxmlformats.org/officeDocument/2006/relationships/image" Target="../media/captura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From syllabus to evidence</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Training and researching Integral Personal Development</a:t>
            </a:r>
          </a:p>
        </p:txBody>
      </p:sp>
      <p:sp>
        <p:nvSpPr>
          <p:cNvPr id="7" name="TextBox 6"/>
          <p:cNvSpPr txBox="1"/>
          <p:nvPr/>
        </p:nvSpPr>
        <p:spPr>
          <a:xfrm>
            <a:off x="548640" y="4434840"/>
            <a:ext cx="10515600" cy="457200"/>
          </a:xfrm>
          <a:prstGeom prst="rect">
            <a:avLst/>
          </a:prstGeom>
          <a:noFill/>
        </p:spPr>
        <p:txBody>
          <a:bodyPr wrap="square" lIns="45720" rIns="45720" tIns="27432" bIns="27432" anchor="t">
            <a:spAutoFit/>
          </a:bodyPr>
          <a:lstStyle/>
          <a:p>
            <a:pPr algn="l">
              <a:lnSpc>
                <a:spcPct val="110000"/>
              </a:lnSpc>
            </a:pPr>
            <a:r>
              <a:rPr sz="1800" b="1">
                <a:solidFill>
                  <a:srgbClr val="FFFFFF"/>
                </a:solidFill>
                <a:latin typeface="Calibri"/>
              </a:rPr>
              <a:t>Martha Agila (UTPL) · Rodrigo Proaño (UTE)</a:t>
            </a:r>
          </a:p>
        </p:txBody>
      </p:sp>
      <p:sp>
        <p:nvSpPr>
          <p:cNvPr id="8" name="TextBox 7"/>
          <p:cNvSpPr txBox="1"/>
          <p:nvPr/>
        </p:nvSpPr>
        <p:spPr>
          <a:xfrm>
            <a:off x="548640" y="48463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Project guides 21 and 08</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Narration generated with an AI voice (ElevenLabs) and reviewed by the authors.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problem</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600" b="0">
                <a:solidFill>
                  <a:srgbClr val="8A91A3"/>
                </a:solidFill>
                <a:latin typeface="Calibri"/>
              </a:rPr>
              <a:t>The competency grows through training that needs support from research.</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A CONCRETE EXAMPLE</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Real pilot: ten sources, none uses the term.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tool</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WHO USES IT</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Teachers in training, facilitators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WHAT GOES IN</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A syllabus or PDF sources</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WHAT COMES OUT</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Website, app and traceable synthesis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How it works</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TRAINING</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CHF syllabus or another one</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CONVERSION</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Claude converts; teacher reviews</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RESEARCH</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Cites passage and page</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DECISION</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Reviewers approve</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People always decide.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Evidence that it works</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26/26</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contents match the syllabus</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0.70</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kappa between reviewers</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60/60</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passages on their page</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800" b="0">
                <a:solidFill>
                  <a:srgbClr val="8A91A3"/>
                </a:solidFill>
                <a:latin typeface="Calibri"/>
              </a:rPr>
              <a:t>Pilot with two syllabi and ten sources; real use pending.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Limits and responsible use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WHAT IT DOES NOT DO</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Reviewers still decide</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DATA AND PRIVACY</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Claude only converts syllabi</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NEXT STEP</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000" b="0">
                <a:solidFill>
                  <a:srgbClr val="8A91A3"/>
                </a:solidFill>
                <a:latin typeface="Calibri"/>
              </a:rPr>
              <a:t>Canvas with teachers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Input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Captura 7" descr="Human Competencies for the Future course site in English, with the syllabus selector, the button to load another syllabus and the Español button"/>
          <p:cNvPicPr>
            <a:picLocks noChangeAspect="1"/>
          </p:cNvPicPr>
          <p:nvPr/>
        </p:nvPicPr>
        <p:blipFill>
          <a:blip r:embed="rIdCaptura"/>
          <a:stretch>
            <a:fillRect/>
          </a:stretch>
        </p:blipFill>
        <p:spPr>
          <a:xfrm>
            <a:off x="548640" y="1371600"/>
            <a:ext cx="11091672" cy="4434840"/>
          </a:xfrm>
          <a:prstGeom prst="rect">
            <a:avLst/>
          </a:prstGeom>
          <a:ln w="12700">
            <a:solidFill>
              <a:srgbClr val="E3E6EE"/>
            </a:solidFill>
          </a:ln>
        </p:spPr>
      </p:pic>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Training path: the CHF syllabus, loading another one, English or Spanish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Result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Captura 8" descr="Stage 5 of the Research path, in Spanish: a real pilot claim on spiritual wellbeing and its approved row with source Pong 2021, page 2 and literal passage"/>
          <p:cNvPicPr>
            <a:picLocks noChangeAspect="1"/>
          </p:cNvPicPr>
          <p:nvPr/>
        </p:nvPicPr>
        <p:blipFill>
          <a:blip r:embed="rIdCaptura"/>
          <a:stretch>
            <a:fillRect/>
          </a:stretch>
        </p:blipFill>
        <p:spPr>
          <a:xfrm>
            <a:off x="548640" y="1371600"/>
            <a:ext cx="11091672" cy="4434840"/>
          </a:xfrm>
          <a:prstGeom prst="rect">
            <a:avLst/>
          </a:prstGeom>
          <a:ln w="12700">
            <a:solidFill>
              <a:srgbClr val="E3E6EE"/>
            </a:solidFill>
          </a:ln>
        </p:spPr>
      </p:pic>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Real case: a synthesis claim traced to its passage and page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Review and delivery</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Captura 9" descr="My Progress page in Spanish with test data: 68 % in Training and 71 % in Research, with the date of each activity"/>
          <p:cNvPicPr>
            <a:picLocks noChangeAspect="1"/>
          </p:cNvPicPr>
          <p:nvPr/>
        </p:nvPicPr>
        <p:blipFill>
          <a:blip r:embed="rIdCaptura"/>
          <a:stretch>
            <a:fillRect/>
          </a:stretch>
        </p:blipFill>
        <p:spPr>
          <a:xfrm>
            <a:off x="548640" y="1371600"/>
            <a:ext cx="11091672" cy="4434840"/>
          </a:xfrm>
          <a:prstGeom prst="rect">
            <a:avLst/>
          </a:prstGeom>
          <a:ln w="12700">
            <a:solidFill>
              <a:srgbClr val="E3E6EE"/>
            </a:solidFill>
          </a:ln>
        </p:spPr>
      </p:pic>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My Progress: both paths with dates, ready to export to Canvas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Training and research, one single path</a:t>
            </a:r>
          </a:p>
        </p:txBody>
      </p:sp>
      <p:sp>
        <p:nvSpPr>
          <p:cNvPr id="6" name="TextBox 5"/>
          <p:cNvSpPr txBox="1"/>
          <p:nvPr/>
        </p:nvSpPr>
        <p:spPr>
          <a:xfrm>
            <a:off x="548640" y="3383280"/>
            <a:ext cx="1051560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Next step: Canvas with teachers in training.</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mvagila.github.io/Deasarrollo_Personal_Integral</a:t>
            </a:r>
          </a:p>
        </p:txBody>
      </p:sp>
      <p:sp>
        <p:nvSpPr>
          <p:cNvPr id="9" name="TextBox 8"/>
          <p:cNvSpPr txBox="1"/>
          <p:nvPr/>
        </p:nvSpPr>
        <p:spPr>
          <a:xfrm>
            <a:off x="548640" y="5486400"/>
            <a:ext cx="10515600" cy="4572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Martha Agila (UTPL) · Rodrigo Proaño (UTE)</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