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75"/>
  </p:normalViewPr>
  <p:slideViewPr>
    <p:cSldViewPr snapToGrid="0" snapToObjects="1">
      <p:cViewPr varScale="1">
        <p:scale>
          <a:sx n="119" d="100"/>
          <a:sy n="119" d="100"/>
        </p:scale>
        <p:origin x="856" y="1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80652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PORTADA</a:t>
            </a:r>
          </a:p>
          <a:p>
            <a:r>
              <a:t>NARRACIÓN · ≈15 s · 25–35 palabras en español</a:t>
            </a:r>
          </a:p>
          <a:p>
            <a:r>
              <a:t>Presente la herramienta por su nombre, diga quiénes forman el subgrupo y de qué universidades, y en una frase qué resuelve.</a:t>
            </a:r>
          </a:p>
          <a:p>
            <a:r>
              <a:t>Del sílabo a la evidencia. Formar e investigar el Desarrollo Personal Integral. Somos Rodrigo Proaño de la UTE y Martha Agila de la UTPL. Unimos formación docente e investigación.</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PARTE A · PRESENTACIÓN (3 min en total)</a:t>
            </a:r>
          </a:p>
          <a:p>
            <a:r>
              <a:t>EL PROBLEMA · NARRACIÓN · ≈35 s · 70–80 palabras</a:t>
            </a:r>
          </a:p>
          <a:p>
            <a:r>
              <a:t>Describa la tarea real, quién la sufre y qué cuesta hoy. Un ejemplo concreto vale más que una cifra general.</a:t>
            </a:r>
          </a:p>
          <a:p>
            <a:r>
              <a:t>El Desarrollo Personal Integral no se enseña como un contenido. Se desarrolla durante un proceso de formación que necesita sustento en la investigación. El sílabo debe estar siempre al alcance y no solo en un P D F. Por eso lo llevamos a una aplicación móvil. Revisar la literatura cuesta semanas. Nosotros lo vivimos con diez fuentes reales en tres idiomas. Ninguna usaba el término Desarrollo Personal Integral. Los ámbitos sacral y cósmico eran los menos estudiados.</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LA HERRAMIENTA · NARRACIÓN · ≈30 s · 60–70 palabras</a:t>
            </a:r>
          </a:p>
          <a:p>
            <a:r>
              <a:t>Quién la usa, qué recibe y qué entrega. Nombre la guía de proyecto en la que se basa.</a:t>
            </a:r>
          </a:p>
          <a:p>
            <a:r>
              <a:t>La herramienta la usan docentes universitarios en formación y quien facilita esa formación. Une dos guías del curso. Con la guía veintiuno el docente carga su sílabo en Word. Obtiene un sitio del curso y una aplicación para el teléfono. Con la guía ocho entrega sus fuentes en P D F. Recibe una síntesis donde cada afirmación tiene fuente y página. Las dos rutas comparten un registro de avance.</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CÓMO FUNCIONA · NARRACIÓN · ≈40 s · 80–90 palabras</a:t>
            </a:r>
          </a:p>
          <a:p>
            <a:r>
              <a:t>Recorra los cuatro pasos. Deje claro qué hace la IA y qué decide siempre una persona.</a:t>
            </a:r>
          </a:p>
          <a:p>
            <a:r>
              <a:t>Funciona en dos aristas. Formación e investigación. El docente elige cualquier vía y su avance queda registrado. En el primer paso inicia la formación. Visualiza el sílabo de Competencias Humanas para el Futuro o carga otro. En el segundo paso la I A convierte el sílabo y el docente revisa el resultado. En el tercer paso inicia la investigación. El asistente propone en cinco etapas y cita el pasaje literal con su página. En el cuarto paso deciden las personas. Dos revisores puntúan por separado y aprueban cada etapa.</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EVIDENCIA · NARRACIÓN · ≈35 s · 70–80 palabras</a:t>
            </a:r>
          </a:p>
          <a:p>
            <a:r>
              <a:t>Cifras de sus propias pruebas. Distinga lo comprobado de lo que todavía es una propuesta.</a:t>
            </a:r>
          </a:p>
          <a:p>
            <a:r>
              <a:t>Esto es lo que comprobamos. En la formación probamos dos sílabos reales de la UTE y de la UTPL. Los veintiséis contenidos del curso coinciden con el sílabo oficial. En la investigación los dos revisores lograron un kappa de cero coma setenta antes del consenso. Los sesenta pasajes citados aparecen en su página. La revisión humana detectó además un error que la verificación automática no vio. El uso con docentes reales todavía es una propuesta.</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LÍMITES Y USO RESPONSABLE · NARRACIÓN · ≈25 s · 50–60 palabras</a:t>
            </a:r>
          </a:p>
          <a:p>
            <a:r>
              <a:t>Qué no hace, cómo cuida los datos y cuál es el siguiente paso (Moodle u otro LMS, o el siguiente nivel nativo en IA).</a:t>
            </a:r>
          </a:p>
          <a:p>
            <a:r>
              <a:t>El sílabo se envía a Claude solo para convertirlo. Contiene solo datos institucionales de quien facilita y el sitio no los guarda. La herramienta no reemplaza el juicio de los revisores. El avance es autodeclarado y complementa el aula virtual. Los artículos se procesan en la computadora. El siguiente paso es aplicarla en Canvas con docentes en formación.</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PARTE B · DEMOSTRACIÓN (2 min en total)</a:t>
            </a:r>
          </a:p>
          <a:p>
            <a:r>
              <a:t>NARRACIÓN · ≈30 s · 60–70 palabras en español</a:t>
            </a:r>
          </a:p>
          <a:p>
            <a:r>
              <a:t>Muestre la pantalla de inicio o de entrada. Diga qué ingresa la persona y por qué.</a:t>
            </a:r>
          </a:p>
          <a:p>
            <a:r>
              <a:t>Veamos la herramienta en pantalla. Esta es la entrada de la ruta Formar. El docente ve el sílabo de Competencias Humanas para el Futuro con su cronograma. Arriba puede cargar otro sílabo en Word o en P D F. La I A lo convierte y el docente revisa el resultado antes de usarlo. Un botón cambia la página al inglés.</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NARRACIÓN · ≈35 s · 70–80 palabras en español</a:t>
            </a:r>
          </a:p>
          <a:p>
            <a:r>
              <a:t>Muestre el resultado principal. Señale en la captura dónde mirar y qué significa.</a:t>
            </a:r>
          </a:p>
          <a:p>
            <a:r>
              <a:t>Este es nuestro caso real en la ruta Investigar. La síntesis afirma que el bienestar espiritual cambió a lo largo de cuatro años. Al tocar la afirmación aparece su fila aprobada. Muestra la fuente, la página dos y el pasaje literal. El asistente había escrito aumentó y la revisión humana lo corrigió. La fuente no indica la dirección del cambio. Así comprobamos que cada afirmación es rastreable.</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NARRACIÓN · ≈30 s · 60–70 palabras en español</a:t>
            </a:r>
          </a:p>
          <a:p>
            <a:r>
              <a:t>Muestre dónde la persona revisa, aprueba o exporta. Cierre la demostración con la prueba que la respalda.</a:t>
            </a:r>
          </a:p>
          <a:p>
            <a:r>
              <a:t>Aquí se revisa y se entrega. Mi avance reúne las dos rutas con la fecha de cada actividad. En este ejemplo con datos de prueba la formación va en sesenta y ocho por ciento. La investigación va en setenta y uno. El docente exporta su archivo y lo sube a Canvas. El panel docente comprueba que nadie lo haya editado a mano.</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CIERRE · NARRACIÓN · ≈25 s · 50–60 palabras</a:t>
            </a:r>
          </a:p>
          <a:p>
            <a:r>
              <a:rPr dirty="0" err="1"/>
              <a:t>Qué</a:t>
            </a:r>
            <a:r>
              <a:rPr dirty="0"/>
              <a:t> cambia </a:t>
            </a:r>
            <a:r>
              <a:rPr dirty="0" err="1"/>
              <a:t>en</a:t>
            </a:r>
            <a:r>
              <a:rPr dirty="0"/>
              <a:t> el </a:t>
            </a:r>
            <a:r>
              <a:rPr dirty="0" err="1"/>
              <a:t>trabajo</a:t>
            </a:r>
            <a:r>
              <a:rPr dirty="0"/>
              <a:t> del </a:t>
            </a:r>
            <a:r>
              <a:rPr dirty="0" err="1"/>
              <a:t>subgrupo</a:t>
            </a:r>
            <a:r>
              <a:rPr dirty="0"/>
              <a:t>, el </a:t>
            </a:r>
            <a:r>
              <a:rPr dirty="0" err="1"/>
              <a:t>siguiente</a:t>
            </a:r>
            <a:r>
              <a:rPr dirty="0"/>
              <a:t> paso y </a:t>
            </a:r>
            <a:r>
              <a:rPr dirty="0" err="1"/>
              <a:t>una</a:t>
            </a:r>
            <a:r>
              <a:rPr dirty="0"/>
              <a:t> </a:t>
            </a:r>
            <a:r>
              <a:rPr dirty="0" err="1"/>
              <a:t>invitación</a:t>
            </a:r>
            <a:r>
              <a:rPr dirty="0"/>
              <a:t> breve. Termine con </a:t>
            </a:r>
            <a:r>
              <a:rPr dirty="0" err="1"/>
              <a:t>una</a:t>
            </a:r>
            <a:r>
              <a:rPr dirty="0"/>
              <a:t> </a:t>
            </a:r>
            <a:r>
              <a:rPr dirty="0" err="1"/>
              <a:t>frase</a:t>
            </a:r>
            <a:r>
              <a:rPr dirty="0"/>
              <a:t> completa.</a:t>
            </a:r>
          </a:p>
          <a:p>
            <a:r>
              <a:rPr dirty="0"/>
              <a:t>Con </a:t>
            </a:r>
            <a:r>
              <a:rPr dirty="0" err="1"/>
              <a:t>esta</a:t>
            </a:r>
            <a:r>
              <a:rPr dirty="0"/>
              <a:t> </a:t>
            </a:r>
            <a:r>
              <a:rPr dirty="0" err="1"/>
              <a:t>herramienta</a:t>
            </a:r>
            <a:r>
              <a:rPr dirty="0"/>
              <a:t> el </a:t>
            </a:r>
            <a:r>
              <a:rPr dirty="0" err="1"/>
              <a:t>microproyecto</a:t>
            </a:r>
            <a:r>
              <a:rPr dirty="0"/>
              <a:t> se </a:t>
            </a:r>
            <a:r>
              <a:rPr dirty="0" err="1"/>
              <a:t>apoya</a:t>
            </a:r>
            <a:r>
              <a:rPr dirty="0"/>
              <a:t> </a:t>
            </a:r>
            <a:r>
              <a:rPr dirty="0" err="1"/>
              <a:t>en</a:t>
            </a:r>
            <a:r>
              <a:rPr dirty="0"/>
              <a:t> </a:t>
            </a:r>
            <a:r>
              <a:rPr dirty="0" err="1"/>
              <a:t>evidencia</a:t>
            </a:r>
            <a:r>
              <a:rPr dirty="0"/>
              <a:t> </a:t>
            </a:r>
            <a:r>
              <a:rPr dirty="0" err="1"/>
              <a:t>rastreable</a:t>
            </a:r>
            <a:r>
              <a:rPr dirty="0"/>
              <a:t>. </a:t>
            </a:r>
            <a:r>
              <a:rPr dirty="0" err="1"/>
              <a:t>Formar</a:t>
            </a:r>
            <a:r>
              <a:rPr dirty="0"/>
              <a:t> e </a:t>
            </a:r>
            <a:r>
              <a:rPr dirty="0" err="1"/>
              <a:t>investigar</a:t>
            </a:r>
            <a:r>
              <a:rPr dirty="0"/>
              <a:t> </a:t>
            </a:r>
            <a:r>
              <a:rPr dirty="0" err="1"/>
              <a:t>dejan</a:t>
            </a:r>
            <a:r>
              <a:rPr dirty="0"/>
              <a:t> de ser caminos </a:t>
            </a:r>
            <a:r>
              <a:rPr dirty="0" err="1"/>
              <a:t>separados</a:t>
            </a:r>
            <a:r>
              <a:rPr dirty="0"/>
              <a:t>. Nuestro </a:t>
            </a:r>
            <a:r>
              <a:rPr dirty="0" err="1"/>
              <a:t>siguiente</a:t>
            </a:r>
            <a:r>
              <a:rPr dirty="0"/>
              <a:t> paso es </a:t>
            </a:r>
            <a:r>
              <a:rPr dirty="0" err="1"/>
              <a:t>aplicarla</a:t>
            </a:r>
            <a:r>
              <a:rPr dirty="0"/>
              <a:t> con </a:t>
            </a:r>
            <a:r>
              <a:rPr dirty="0" err="1"/>
              <a:t>docentes</a:t>
            </a:r>
            <a:r>
              <a:rPr dirty="0"/>
              <a:t> </a:t>
            </a:r>
            <a:r>
              <a:rPr dirty="0" err="1"/>
              <a:t>en</a:t>
            </a:r>
            <a:r>
              <a:rPr dirty="0"/>
              <a:t> </a:t>
            </a:r>
            <a:r>
              <a:rPr dirty="0" err="1"/>
              <a:t>formación</a:t>
            </a:r>
            <a:r>
              <a:rPr dirty="0"/>
              <a:t>. Le </a:t>
            </a:r>
            <a:r>
              <a:rPr dirty="0" err="1"/>
              <a:t>invitamos</a:t>
            </a:r>
            <a:r>
              <a:rPr dirty="0"/>
              <a:t> a </a:t>
            </a:r>
            <a:r>
              <a:rPr dirty="0" err="1"/>
              <a:t>visitar</a:t>
            </a:r>
            <a:r>
              <a:rPr dirty="0"/>
              <a:t> el sitio y </a:t>
            </a:r>
            <a:r>
              <a:rPr dirty="0" err="1"/>
              <a:t>adaptarlo</a:t>
            </a:r>
            <a:r>
              <a:rPr dirty="0"/>
              <a:t> a la </a:t>
            </a:r>
            <a:r>
              <a:rPr dirty="0" err="1"/>
              <a:t>competencia</a:t>
            </a:r>
            <a:r>
              <a:rPr dirty="0"/>
              <a:t> </a:t>
            </a:r>
            <a:r>
              <a:rPr dirty="0" err="1"/>
              <a:t>que</a:t>
            </a:r>
            <a:r>
              <a:rPr dirty="0"/>
              <a:t> </a:t>
            </a:r>
            <a:r>
              <a:rPr dirty="0" err="1"/>
              <a:t>usted</a:t>
            </a:r>
            <a:r>
              <a:rPr dirty="0"/>
              <a:t> forma. Gracias </a:t>
            </a:r>
            <a:r>
              <a:rPr dirty="0" err="1"/>
              <a:t>por</a:t>
            </a:r>
            <a:r>
              <a:rPr dirty="0"/>
              <a:t> </a:t>
            </a:r>
            <a:r>
              <a:rPr dirty="0" err="1"/>
              <a:t>su</a:t>
            </a:r>
            <a:r>
              <a:rPr dirty="0"/>
              <a:t> </a:t>
            </a:r>
            <a:r>
              <a:rPr dirty="0" err="1"/>
              <a:t>atención</a:t>
            </a:r>
            <a:r>
              <a:rPr dirty="0"/>
              <a:t>.</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10/13/26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10/13/26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10/13/26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10/13/26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10/13/26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10/13/26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10/13/26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‹Nº›</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548640" y="1051560"/>
            <a:ext cx="822960" cy="91440"/>
          </a:xfrm>
          <a:prstGeom prst="rect">
            <a:avLst/>
          </a:prstGeom>
          <a:solidFill>
            <a:srgbClr val="FFC6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594360"/>
            <a:ext cx="9144000" cy="365760"/>
          </a:xfrm>
          <a:prstGeom prst="rect">
            <a:avLst/>
          </a:prstGeom>
          <a:noFill/>
        </p:spPr>
        <p:txBody>
          <a:bodyPr wrap="square" lIns="45720" tIns="27432" rIns="45720" bIns="27432" anchor="t">
            <a:spAutoFit/>
          </a:bodyPr>
          <a:lstStyle/>
          <a:p>
            <a:pPr algn="l">
              <a:lnSpc>
                <a:spcPct val="110000"/>
              </a:lnSpc>
            </a:pPr>
            <a:r>
              <a:rPr sz="1200" b="1">
                <a:solidFill>
                  <a:srgbClr val="FFC629"/>
                </a:solidFill>
                <a:latin typeface="Calibri"/>
              </a:rPr>
              <a:t>PROYECTO FINAL · VIBE CODING CEDIA 2026</a:t>
            </a:r>
          </a:p>
        </p:txBody>
      </p:sp>
      <p:sp>
        <p:nvSpPr>
          <p:cNvPr id="5" name="TextBox 4"/>
          <p:cNvSpPr txBox="1"/>
          <p:nvPr/>
        </p:nvSpPr>
        <p:spPr>
          <a:xfrm>
            <a:off x="548640" y="1463040"/>
            <a:ext cx="10515600" cy="1737360"/>
          </a:xfrm>
          <a:prstGeom prst="rect">
            <a:avLst/>
          </a:prstGeom>
          <a:noFill/>
        </p:spPr>
        <p:txBody>
          <a:bodyPr wrap="square" lIns="45720" tIns="27432" rIns="45720" bIns="27432" anchor="t">
            <a:spAutoFit/>
          </a:bodyPr>
          <a:lstStyle/>
          <a:p>
            <a:pPr algn="l">
              <a:lnSpc>
                <a:spcPct val="110000"/>
              </a:lnSpc>
            </a:pPr>
            <a:r>
              <a:rPr sz="4600" b="0">
                <a:solidFill>
                  <a:srgbClr val="FFFFFF"/>
                </a:solidFill>
                <a:latin typeface="Georgia"/>
              </a:rPr>
              <a:t>Del sílabo a la evidencia</a:t>
            </a:r>
          </a:p>
        </p:txBody>
      </p:sp>
      <p:sp>
        <p:nvSpPr>
          <p:cNvPr id="6" name="TextBox 5"/>
          <p:cNvSpPr txBox="1"/>
          <p:nvPr/>
        </p:nvSpPr>
        <p:spPr>
          <a:xfrm>
            <a:off x="548640" y="3246120"/>
            <a:ext cx="10515600" cy="822960"/>
          </a:xfrm>
          <a:prstGeom prst="rect">
            <a:avLst/>
          </a:prstGeom>
          <a:noFill/>
        </p:spPr>
        <p:txBody>
          <a:bodyPr wrap="square" lIns="45720" tIns="27432" rIns="45720" bIns="27432" anchor="t">
            <a:spAutoFit/>
          </a:bodyPr>
          <a:lstStyle/>
          <a:p>
            <a:pPr algn="l">
              <a:lnSpc>
                <a:spcPct val="110000"/>
              </a:lnSpc>
            </a:pPr>
            <a:r>
              <a:rPr sz="2200" b="0">
                <a:solidFill>
                  <a:srgbClr val="C9CEDB"/>
                </a:solidFill>
                <a:latin typeface="Calibri"/>
              </a:rPr>
              <a:t>Formar e investigar el Desarrollo Personal Integral</a:t>
            </a:r>
          </a:p>
        </p:txBody>
      </p:sp>
      <p:sp>
        <p:nvSpPr>
          <p:cNvPr id="7" name="TextBox 6"/>
          <p:cNvSpPr txBox="1"/>
          <p:nvPr/>
        </p:nvSpPr>
        <p:spPr>
          <a:xfrm>
            <a:off x="548640" y="4434840"/>
            <a:ext cx="10515600" cy="344838"/>
          </a:xfrm>
          <a:prstGeom prst="rect">
            <a:avLst/>
          </a:prstGeom>
          <a:noFill/>
        </p:spPr>
        <p:txBody>
          <a:bodyPr wrap="square" lIns="45720" tIns="27432" rIns="45720" bIns="27432" anchor="t">
            <a:spAutoFit/>
          </a:bodyPr>
          <a:lstStyle/>
          <a:p>
            <a:pPr algn="l">
              <a:lnSpc>
                <a:spcPct val="110000"/>
              </a:lnSpc>
            </a:pPr>
            <a:r>
              <a:rPr sz="1800" b="1" dirty="0">
                <a:solidFill>
                  <a:srgbClr val="FFFFFF"/>
                </a:solidFill>
                <a:latin typeface="Calibri"/>
              </a:rPr>
              <a:t>Martha Agila (UTPL) · Rodrigo Proaño (UTE)</a:t>
            </a:r>
            <a:r>
              <a:rPr sz="1800" b="1" dirty="0" err="1">
                <a:solidFill>
                  <a:srgbClr val="FFFFFF"/>
                </a:solidFill>
                <a:latin typeface="Calibri"/>
              </a:rPr>
              <a:t/>
            </a:r>
            <a:r>
              <a:rPr sz="1800" b="1" dirty="0">
                <a:solidFill>
                  <a:srgbClr val="FFFFFF"/>
                </a:solidFill>
                <a:latin typeface="Calibri"/>
              </a:rPr>
              <a:t/>
            </a:r>
          </a:p>
        </p:txBody>
      </p:sp>
      <p:sp>
        <p:nvSpPr>
          <p:cNvPr id="8" name="TextBox 7"/>
          <p:cNvSpPr txBox="1"/>
          <p:nvPr/>
        </p:nvSpPr>
        <p:spPr>
          <a:xfrm>
            <a:off x="548640" y="4846320"/>
            <a:ext cx="10515600" cy="457200"/>
          </a:xfrm>
          <a:prstGeom prst="rect">
            <a:avLst/>
          </a:prstGeom>
          <a:noFill/>
        </p:spPr>
        <p:txBody>
          <a:bodyPr wrap="square" lIns="45720" tIns="27432" rIns="45720" bIns="27432" anchor="t">
            <a:spAutoFit/>
          </a:bodyPr>
          <a:lstStyle/>
          <a:p>
            <a:pPr algn="l">
              <a:lnSpc>
                <a:spcPct val="110000"/>
              </a:lnSpc>
            </a:pPr>
            <a:r>
              <a:rPr sz="1600" b="0">
                <a:solidFill>
                  <a:srgbClr val="C9CEDB"/>
                </a:solidFill>
                <a:latin typeface="Calibri"/>
              </a:rPr>
              <a:t>Guías de proyecto 21 y 08</a:t>
            </a:r>
          </a:p>
        </p:txBody>
      </p:sp>
      <p:sp>
        <p:nvSpPr>
          <p:cNvPr id="9" name="TextBox 8"/>
          <p:cNvSpPr txBox="1"/>
          <p:nvPr/>
        </p:nvSpPr>
        <p:spPr>
          <a:xfrm>
            <a:off x="548640" y="5669280"/>
            <a:ext cx="10515600" cy="365760"/>
          </a:xfrm>
          <a:prstGeom prst="rect">
            <a:avLst/>
          </a:prstGeom>
          <a:noFill/>
        </p:spPr>
        <p:txBody>
          <a:bodyPr wrap="square" lIns="45720" tIns="27432" rIns="45720" bIns="27432" anchor="t">
            <a:spAutoFit/>
          </a:bodyPr>
          <a:lstStyle/>
          <a:p>
            <a:pPr algn="l">
              <a:lnSpc>
                <a:spcPct val="110000"/>
              </a:lnSpc>
            </a:pPr>
            <a:r>
              <a:rPr sz="1200" b="0">
                <a:solidFill>
                  <a:srgbClr val="FFC629"/>
                </a:solidFill>
                <a:latin typeface="Calibri"/>
              </a:rPr>
              <a:t>Narración generada con voz de IA (ElevenLabs) y revisada por los autores.</a:t>
            </a:r>
          </a:p>
        </p:txBody>
      </p:sp>
      <p:sp>
        <p:nvSpPr>
          <p:cNvPr id="10" name="TextBox 9"/>
          <p:cNvSpPr txBox="1"/>
          <p:nvPr/>
        </p:nvSpPr>
        <p:spPr>
          <a:xfrm>
            <a:off x="548640" y="6400800"/>
            <a:ext cx="7315200" cy="320040"/>
          </a:xfrm>
          <a:prstGeom prst="rect">
            <a:avLst/>
          </a:prstGeom>
          <a:noFill/>
        </p:spPr>
        <p:txBody>
          <a:bodyPr wrap="square" lIns="45720" tIns="27432" rIns="45720" bIns="27432" anchor="t">
            <a:spAutoFit/>
          </a:bodyPr>
          <a:lstStyle/>
          <a:p>
            <a:pPr algn="l">
              <a:lnSpc>
                <a:spcPct val="110000"/>
              </a:lnSpc>
            </a:pPr>
            <a:r>
              <a:rPr sz="1100" b="0">
                <a:solidFill>
                  <a:srgbClr val="C9CEDB"/>
                </a:solidFill>
                <a:latin typeface="Calibri"/>
              </a:rPr>
              <a:t>Vibe Coding CEDIA 2026 · Universidad UTE · UTPL</a:t>
            </a:r>
          </a:p>
        </p:txBody>
      </p:sp>
      <p:sp>
        <p:nvSpPr>
          <p:cNvPr id="11" name="TextBox 10"/>
          <p:cNvSpPr txBox="1"/>
          <p:nvPr/>
        </p:nvSpPr>
        <p:spPr>
          <a:xfrm>
            <a:off x="10607040" y="6400800"/>
            <a:ext cx="1051560" cy="320040"/>
          </a:xfrm>
          <a:prstGeom prst="rect">
            <a:avLst/>
          </a:prstGeom>
          <a:noFill/>
        </p:spPr>
        <p:txBody>
          <a:bodyPr wrap="square" lIns="45720" tIns="27432" rIns="45720" bIns="27432" anchor="t">
            <a:spAutoFit/>
          </a:bodyPr>
          <a:lstStyle/>
          <a:p>
            <a:pPr algn="r">
              <a:lnSpc>
                <a:spcPct val="110000"/>
              </a:lnSpc>
            </a:pPr>
            <a:r>
              <a:rPr sz="1100" b="0">
                <a:solidFill>
                  <a:srgbClr val="C9CEDB"/>
                </a:solidFill>
                <a:latin typeface="Calibri"/>
              </a:rPr>
              <a:t>1 / 10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8640" y="6400800"/>
            <a:ext cx="7315200" cy="320040"/>
          </a:xfrm>
          <a:prstGeom prst="rect">
            <a:avLst/>
          </a:prstGeom>
          <a:noFill/>
        </p:spPr>
        <p:txBody>
          <a:bodyPr wrap="square" lIns="45720" tIns="27432" rIns="45720"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tIns="27432" rIns="45720" bIns="27432" anchor="t">
            <a:spAutoFit/>
          </a:bodyPr>
          <a:lstStyle/>
          <a:p>
            <a:pPr algn="r">
              <a:lnSpc>
                <a:spcPct val="110000"/>
              </a:lnSpc>
            </a:pPr>
            <a:r>
              <a:rPr sz="1100" b="0">
                <a:solidFill>
                  <a:srgbClr val="5B6373"/>
                </a:solidFill>
                <a:latin typeface="Calibri"/>
              </a:rPr>
              <a:t>2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097280" y="384048"/>
            <a:ext cx="7315200" cy="320040"/>
          </a:xfrm>
          <a:prstGeom prst="rect">
            <a:avLst/>
          </a:prstGeom>
          <a:noFill/>
        </p:spPr>
        <p:txBody>
          <a:bodyPr wrap="square" lIns="45720" tIns="27432" rIns="45720" bIns="27432" anchor="t">
            <a:spAutoFit/>
          </a:bodyPr>
          <a:lstStyle/>
          <a:p>
            <a:pPr algn="l">
              <a:lnSpc>
                <a:spcPct val="110000"/>
              </a:lnSpc>
            </a:pPr>
            <a:r>
              <a:rPr sz="1100" b="1">
                <a:solidFill>
                  <a:srgbClr val="5B4BDB"/>
                </a:solidFill>
                <a:latin typeface="Calibri"/>
              </a:rPr>
              <a:t>PROYECTO FINAL · VIBE CODING CEDIA 2026</a:t>
            </a:r>
          </a:p>
        </p:txBody>
      </p:sp>
      <p:sp>
        <p:nvSpPr>
          <p:cNvPr id="6" name="TextBox 5"/>
          <p:cNvSpPr txBox="1"/>
          <p:nvPr/>
        </p:nvSpPr>
        <p:spPr>
          <a:xfrm>
            <a:off x="548640" y="777240"/>
            <a:ext cx="11064240" cy="914400"/>
          </a:xfrm>
          <a:prstGeom prst="rect">
            <a:avLst/>
          </a:prstGeom>
          <a:noFill/>
        </p:spPr>
        <p:txBody>
          <a:bodyPr wrap="square" lIns="45720" tIns="27432" rIns="45720" bIns="27432" anchor="t">
            <a:spAutoFit/>
          </a:bodyPr>
          <a:lstStyle/>
          <a:p>
            <a:pPr algn="l">
              <a:lnSpc>
                <a:spcPct val="110000"/>
              </a:lnSpc>
            </a:pPr>
            <a:r>
              <a:rPr sz="3600" b="0">
                <a:solidFill>
                  <a:srgbClr val="0B1020"/>
                </a:solidFill>
                <a:latin typeface="Georgia"/>
              </a:rPr>
              <a:t>El problema</a:t>
            </a:r>
          </a:p>
        </p:txBody>
      </p:sp>
      <p:sp>
        <p:nvSpPr>
          <p:cNvPr id="7" name="Rounded Rectangle 6"/>
          <p:cNvSpPr/>
          <p:nvPr/>
        </p:nvSpPr>
        <p:spPr>
          <a:xfrm>
            <a:off x="548640" y="1920240"/>
            <a:ext cx="6949440" cy="3566160"/>
          </a:xfrm>
          <a:prstGeom prst="roundRect">
            <a:avLst>
              <a:gd name="adj" fmla="val 5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2194560"/>
            <a:ext cx="6400800" cy="3108960"/>
          </a:xfrm>
          <a:prstGeom prst="rect">
            <a:avLst/>
          </a:prstGeom>
          <a:noFill/>
        </p:spPr>
        <p:txBody>
          <a:bodyPr wrap="square" lIns="45720" tIns="27432" rIns="45720" bIns="27432" anchor="t">
            <a:spAutoFit/>
          </a:bodyPr>
          <a:lstStyle/>
          <a:p>
            <a:pPr algn="l">
              <a:lnSpc>
                <a:spcPct val="115000"/>
              </a:lnSpc>
            </a:pPr>
            <a:r>
              <a:rPr sz="2600" b="0">
                <a:solidFill>
                  <a:srgbClr val="8A91A3"/>
                </a:solidFill>
                <a:latin typeface="Calibri"/>
              </a:rPr>
              <a:t>La competencia se forma en un proceso con sustento en la investigación.</a:t>
            </a:r>
          </a:p>
        </p:txBody>
      </p:sp>
      <p:sp>
        <p:nvSpPr>
          <p:cNvPr id="9" name="Rounded Rectangle 8"/>
          <p:cNvSpPr/>
          <p:nvPr/>
        </p:nvSpPr>
        <p:spPr>
          <a:xfrm>
            <a:off x="7863840" y="1920240"/>
            <a:ext cx="3776472" cy="3566160"/>
          </a:xfrm>
          <a:prstGeom prst="roundRect">
            <a:avLst>
              <a:gd name="adj" fmla="val 5000"/>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138160" y="2194560"/>
            <a:ext cx="3291840" cy="457200"/>
          </a:xfrm>
          <a:prstGeom prst="rect">
            <a:avLst/>
          </a:prstGeom>
          <a:noFill/>
        </p:spPr>
        <p:txBody>
          <a:bodyPr wrap="square" lIns="45720" tIns="27432" rIns="45720" bIns="27432" anchor="t">
            <a:spAutoFit/>
          </a:bodyPr>
          <a:lstStyle/>
          <a:p>
            <a:pPr algn="l">
              <a:lnSpc>
                <a:spcPct val="110000"/>
              </a:lnSpc>
            </a:pPr>
            <a:r>
              <a:rPr sz="1400" b="1">
                <a:solidFill>
                  <a:srgbClr val="FFC629"/>
                </a:solidFill>
                <a:latin typeface="Calibri"/>
              </a:rPr>
              <a:t>UN EJEMPLO CONCRETO</a:t>
            </a:r>
          </a:p>
        </p:txBody>
      </p:sp>
      <p:sp>
        <p:nvSpPr>
          <p:cNvPr id="11" name="TextBox 10"/>
          <p:cNvSpPr txBox="1"/>
          <p:nvPr/>
        </p:nvSpPr>
        <p:spPr>
          <a:xfrm>
            <a:off x="8138160" y="2743200"/>
            <a:ext cx="3291840" cy="2560320"/>
          </a:xfrm>
          <a:prstGeom prst="rect">
            <a:avLst/>
          </a:prstGeom>
          <a:noFill/>
        </p:spPr>
        <p:txBody>
          <a:bodyPr wrap="square" lIns="45720" tIns="27432" rIns="45720" bIns="27432" anchor="t">
            <a:spAutoFit/>
          </a:bodyPr>
          <a:lstStyle/>
          <a:p>
            <a:pPr algn="l">
              <a:lnSpc>
                <a:spcPct val="110000"/>
              </a:lnSpc>
            </a:pPr>
            <a:r>
              <a:rPr sz="2200" b="0">
                <a:solidFill>
                  <a:srgbClr val="C9CEDB"/>
                </a:solidFill>
                <a:latin typeface="Calibri"/>
              </a:rPr>
              <a:t>Piloto real: diez fuentes, ninguna usa el término.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8640" y="6400800"/>
            <a:ext cx="7315200" cy="320040"/>
          </a:xfrm>
          <a:prstGeom prst="rect">
            <a:avLst/>
          </a:prstGeom>
          <a:noFill/>
        </p:spPr>
        <p:txBody>
          <a:bodyPr wrap="square" lIns="45720" tIns="27432" rIns="45720"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tIns="27432" rIns="45720" bIns="27432" anchor="t">
            <a:spAutoFit/>
          </a:bodyPr>
          <a:lstStyle/>
          <a:p>
            <a:pPr algn="r">
              <a:lnSpc>
                <a:spcPct val="110000"/>
              </a:lnSpc>
            </a:pPr>
            <a:r>
              <a:rPr sz="1100" b="0">
                <a:solidFill>
                  <a:srgbClr val="5B6373"/>
                </a:solidFill>
                <a:latin typeface="Calibri"/>
              </a:rPr>
              <a:t>3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097280" y="384048"/>
            <a:ext cx="7315200" cy="320040"/>
          </a:xfrm>
          <a:prstGeom prst="rect">
            <a:avLst/>
          </a:prstGeom>
          <a:noFill/>
        </p:spPr>
        <p:txBody>
          <a:bodyPr wrap="square" lIns="45720" tIns="27432" rIns="45720" bIns="27432" anchor="t">
            <a:spAutoFit/>
          </a:bodyPr>
          <a:lstStyle/>
          <a:p>
            <a:pPr algn="l">
              <a:lnSpc>
                <a:spcPct val="110000"/>
              </a:lnSpc>
            </a:pPr>
            <a:r>
              <a:rPr sz="1100" b="1">
                <a:solidFill>
                  <a:srgbClr val="5B4BDB"/>
                </a:solidFill>
                <a:latin typeface="Calibri"/>
              </a:rPr>
              <a:t>PROYECTO FINAL · VIBE CODING CEDIA 2026</a:t>
            </a:r>
          </a:p>
        </p:txBody>
      </p:sp>
      <p:sp>
        <p:nvSpPr>
          <p:cNvPr id="6" name="TextBox 5"/>
          <p:cNvSpPr txBox="1"/>
          <p:nvPr/>
        </p:nvSpPr>
        <p:spPr>
          <a:xfrm>
            <a:off x="548640" y="777240"/>
            <a:ext cx="11064240" cy="914400"/>
          </a:xfrm>
          <a:prstGeom prst="rect">
            <a:avLst/>
          </a:prstGeom>
          <a:noFill/>
        </p:spPr>
        <p:txBody>
          <a:bodyPr wrap="square" lIns="45720" tIns="27432" rIns="45720" bIns="27432" anchor="t">
            <a:spAutoFit/>
          </a:bodyPr>
          <a:lstStyle/>
          <a:p>
            <a:pPr algn="l">
              <a:lnSpc>
                <a:spcPct val="110000"/>
              </a:lnSpc>
            </a:pPr>
            <a:r>
              <a:rPr sz="3600" b="0">
                <a:solidFill>
                  <a:srgbClr val="0B1020"/>
                </a:solidFill>
                <a:latin typeface="Georgia"/>
              </a:rPr>
              <a:t>La herramienta</a:t>
            </a:r>
          </a:p>
        </p:txBody>
      </p:sp>
      <p:sp>
        <p:nvSpPr>
          <p:cNvPr id="7" name="Rounded Rectangle 6"/>
          <p:cNvSpPr/>
          <p:nvPr/>
        </p:nvSpPr>
        <p:spPr>
          <a:xfrm>
            <a:off x="548640" y="1920240"/>
            <a:ext cx="3566160" cy="356616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548640" y="2148840"/>
            <a:ext cx="73152" cy="3108960"/>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822960" y="2148840"/>
            <a:ext cx="3108960" cy="457200"/>
          </a:xfrm>
          <a:prstGeom prst="rect">
            <a:avLst/>
          </a:prstGeom>
          <a:noFill/>
        </p:spPr>
        <p:txBody>
          <a:bodyPr wrap="square" lIns="45720" tIns="27432" rIns="45720" bIns="27432" anchor="t">
            <a:spAutoFit/>
          </a:bodyPr>
          <a:lstStyle/>
          <a:p>
            <a:pPr algn="l">
              <a:lnSpc>
                <a:spcPct val="110000"/>
              </a:lnSpc>
            </a:pPr>
            <a:r>
              <a:rPr sz="1500" b="1">
                <a:solidFill>
                  <a:srgbClr val="5B4BDB"/>
                </a:solidFill>
                <a:latin typeface="Calibri"/>
              </a:rPr>
              <a:t>QUIÉN LA USA</a:t>
            </a:r>
          </a:p>
        </p:txBody>
      </p:sp>
      <p:sp>
        <p:nvSpPr>
          <p:cNvPr id="10" name="TextBox 9"/>
          <p:cNvSpPr txBox="1"/>
          <p:nvPr/>
        </p:nvSpPr>
        <p:spPr>
          <a:xfrm>
            <a:off x="822960" y="2651760"/>
            <a:ext cx="3108960" cy="2651760"/>
          </a:xfrm>
          <a:prstGeom prst="rect">
            <a:avLst/>
          </a:prstGeom>
          <a:noFill/>
        </p:spPr>
        <p:txBody>
          <a:bodyPr wrap="square" lIns="45720" tIns="27432" rIns="45720" bIns="27432" anchor="t">
            <a:spAutoFit/>
          </a:bodyPr>
          <a:lstStyle/>
          <a:p>
            <a:pPr algn="l">
              <a:lnSpc>
                <a:spcPct val="110000"/>
              </a:lnSpc>
            </a:pPr>
            <a:r>
              <a:rPr sz="2000" b="0">
                <a:solidFill>
                  <a:srgbClr val="8A91A3"/>
                </a:solidFill>
                <a:latin typeface="Calibri"/>
              </a:rPr>
              <a:t>Docentes en formación y quien facilita</a:t>
            </a:r>
          </a:p>
        </p:txBody>
      </p:sp>
      <p:sp>
        <p:nvSpPr>
          <p:cNvPr id="11" name="Rounded Rectangle 10"/>
          <p:cNvSpPr/>
          <p:nvPr/>
        </p:nvSpPr>
        <p:spPr>
          <a:xfrm>
            <a:off x="4311396" y="1920240"/>
            <a:ext cx="3566160" cy="356616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ectangle 11"/>
          <p:cNvSpPr/>
          <p:nvPr/>
        </p:nvSpPr>
        <p:spPr>
          <a:xfrm>
            <a:off x="4311396" y="2148840"/>
            <a:ext cx="73152" cy="3108960"/>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4585716" y="2148840"/>
            <a:ext cx="3108960" cy="457200"/>
          </a:xfrm>
          <a:prstGeom prst="rect">
            <a:avLst/>
          </a:prstGeom>
          <a:noFill/>
        </p:spPr>
        <p:txBody>
          <a:bodyPr wrap="square" lIns="45720" tIns="27432" rIns="45720" bIns="27432" anchor="t">
            <a:spAutoFit/>
          </a:bodyPr>
          <a:lstStyle/>
          <a:p>
            <a:pPr algn="l">
              <a:lnSpc>
                <a:spcPct val="110000"/>
              </a:lnSpc>
            </a:pPr>
            <a:r>
              <a:rPr sz="1500" b="1">
                <a:solidFill>
                  <a:srgbClr val="0D9488"/>
                </a:solidFill>
                <a:latin typeface="Calibri"/>
              </a:rPr>
              <a:t>QUÉ RECIBE</a:t>
            </a:r>
          </a:p>
        </p:txBody>
      </p:sp>
      <p:sp>
        <p:nvSpPr>
          <p:cNvPr id="14" name="TextBox 13"/>
          <p:cNvSpPr txBox="1"/>
          <p:nvPr/>
        </p:nvSpPr>
        <p:spPr>
          <a:xfrm>
            <a:off x="4585716" y="2651760"/>
            <a:ext cx="3108960" cy="2651760"/>
          </a:xfrm>
          <a:prstGeom prst="rect">
            <a:avLst/>
          </a:prstGeom>
          <a:noFill/>
        </p:spPr>
        <p:txBody>
          <a:bodyPr wrap="square" lIns="45720" tIns="27432" rIns="45720" bIns="27432" anchor="t">
            <a:spAutoFit/>
          </a:bodyPr>
          <a:lstStyle/>
          <a:p>
            <a:pPr algn="l">
              <a:lnSpc>
                <a:spcPct val="110000"/>
              </a:lnSpc>
            </a:pPr>
            <a:r>
              <a:rPr sz="2000" b="0">
                <a:solidFill>
                  <a:srgbClr val="8A91A3"/>
                </a:solidFill>
                <a:latin typeface="Calibri"/>
              </a:rPr>
              <a:t>Sílabo o fuentes PDF</a:t>
            </a:r>
          </a:p>
        </p:txBody>
      </p:sp>
      <p:sp>
        <p:nvSpPr>
          <p:cNvPr id="15" name="Rounded Rectangle 14"/>
          <p:cNvSpPr/>
          <p:nvPr/>
        </p:nvSpPr>
        <p:spPr>
          <a:xfrm>
            <a:off x="8074152" y="1920240"/>
            <a:ext cx="3566160" cy="356616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ectangle 15"/>
          <p:cNvSpPr/>
          <p:nvPr/>
        </p:nvSpPr>
        <p:spPr>
          <a:xfrm>
            <a:off x="8074152" y="2148840"/>
            <a:ext cx="73152" cy="3108960"/>
          </a:xfrm>
          <a:prstGeom prst="rect">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8348472" y="2148840"/>
            <a:ext cx="3108960" cy="457200"/>
          </a:xfrm>
          <a:prstGeom prst="rect">
            <a:avLst/>
          </a:prstGeom>
          <a:noFill/>
        </p:spPr>
        <p:txBody>
          <a:bodyPr wrap="square" lIns="45720" tIns="27432" rIns="45720" bIns="27432" anchor="t">
            <a:spAutoFit/>
          </a:bodyPr>
          <a:lstStyle/>
          <a:p>
            <a:pPr algn="l">
              <a:lnSpc>
                <a:spcPct val="110000"/>
              </a:lnSpc>
            </a:pPr>
            <a:r>
              <a:rPr sz="1500" b="1">
                <a:solidFill>
                  <a:srgbClr val="0B1020"/>
                </a:solidFill>
                <a:latin typeface="Calibri"/>
              </a:rPr>
              <a:t>QUÉ ENTREGA</a:t>
            </a:r>
          </a:p>
        </p:txBody>
      </p:sp>
      <p:sp>
        <p:nvSpPr>
          <p:cNvPr id="18" name="TextBox 17"/>
          <p:cNvSpPr txBox="1"/>
          <p:nvPr/>
        </p:nvSpPr>
        <p:spPr>
          <a:xfrm>
            <a:off x="8348472" y="2651760"/>
            <a:ext cx="3108960" cy="2651760"/>
          </a:xfrm>
          <a:prstGeom prst="rect">
            <a:avLst/>
          </a:prstGeom>
          <a:noFill/>
        </p:spPr>
        <p:txBody>
          <a:bodyPr wrap="square" lIns="45720" tIns="27432" rIns="45720" bIns="27432" anchor="t">
            <a:spAutoFit/>
          </a:bodyPr>
          <a:lstStyle/>
          <a:p>
            <a:pPr algn="l">
              <a:lnSpc>
                <a:spcPct val="110000"/>
              </a:lnSpc>
            </a:pPr>
            <a:r>
              <a:rPr sz="2000" b="0">
                <a:solidFill>
                  <a:srgbClr val="8A91A3"/>
                </a:solidFill>
                <a:latin typeface="Calibri"/>
              </a:rPr>
              <a:t>Sitio, app y síntesis trazable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8640" y="6400800"/>
            <a:ext cx="7315200" cy="320040"/>
          </a:xfrm>
          <a:prstGeom prst="rect">
            <a:avLst/>
          </a:prstGeom>
          <a:noFill/>
        </p:spPr>
        <p:txBody>
          <a:bodyPr wrap="square" lIns="45720" tIns="27432" rIns="45720"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tIns="27432" rIns="45720" bIns="27432" anchor="t">
            <a:spAutoFit/>
          </a:bodyPr>
          <a:lstStyle/>
          <a:p>
            <a:pPr algn="r">
              <a:lnSpc>
                <a:spcPct val="110000"/>
              </a:lnSpc>
            </a:pPr>
            <a:r>
              <a:rPr sz="1100" b="0">
                <a:solidFill>
                  <a:srgbClr val="5B6373"/>
                </a:solidFill>
                <a:latin typeface="Calibri"/>
              </a:rPr>
              <a:t>4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097280" y="384048"/>
            <a:ext cx="7315200" cy="320040"/>
          </a:xfrm>
          <a:prstGeom prst="rect">
            <a:avLst/>
          </a:prstGeom>
          <a:noFill/>
        </p:spPr>
        <p:txBody>
          <a:bodyPr wrap="square" lIns="45720" tIns="27432" rIns="45720" bIns="27432" anchor="t">
            <a:spAutoFit/>
          </a:bodyPr>
          <a:lstStyle/>
          <a:p>
            <a:pPr algn="l">
              <a:lnSpc>
                <a:spcPct val="110000"/>
              </a:lnSpc>
            </a:pPr>
            <a:r>
              <a:rPr sz="1100" b="1">
                <a:solidFill>
                  <a:srgbClr val="5B4BDB"/>
                </a:solidFill>
                <a:latin typeface="Calibri"/>
              </a:rPr>
              <a:t>PROYECTO FINAL · VIBE CODING CEDIA 2026</a:t>
            </a:r>
          </a:p>
        </p:txBody>
      </p:sp>
      <p:sp>
        <p:nvSpPr>
          <p:cNvPr id="6" name="TextBox 5"/>
          <p:cNvSpPr txBox="1"/>
          <p:nvPr/>
        </p:nvSpPr>
        <p:spPr>
          <a:xfrm>
            <a:off x="548640" y="777240"/>
            <a:ext cx="11064240" cy="914400"/>
          </a:xfrm>
          <a:prstGeom prst="rect">
            <a:avLst/>
          </a:prstGeom>
          <a:noFill/>
        </p:spPr>
        <p:txBody>
          <a:bodyPr wrap="square" lIns="45720" tIns="27432" rIns="45720" bIns="27432" anchor="t">
            <a:spAutoFit/>
          </a:bodyPr>
          <a:lstStyle/>
          <a:p>
            <a:pPr algn="l">
              <a:lnSpc>
                <a:spcPct val="110000"/>
              </a:lnSpc>
            </a:pPr>
            <a:r>
              <a:rPr sz="3600" b="0">
                <a:solidFill>
                  <a:srgbClr val="0B1020"/>
                </a:solidFill>
                <a:latin typeface="Georgia"/>
              </a:rPr>
              <a:t>Cómo funciona</a:t>
            </a:r>
          </a:p>
        </p:txBody>
      </p:sp>
      <p:sp>
        <p:nvSpPr>
          <p:cNvPr id="7" name="Rounded Rectangle 6"/>
          <p:cNvSpPr/>
          <p:nvPr/>
        </p:nvSpPr>
        <p:spPr>
          <a:xfrm>
            <a:off x="548640" y="1920240"/>
            <a:ext cx="2514600" cy="301752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ounded Rectangle 7"/>
          <p:cNvSpPr/>
          <p:nvPr/>
        </p:nvSpPr>
        <p:spPr>
          <a:xfrm>
            <a:off x="548640" y="1920240"/>
            <a:ext cx="2514600" cy="502920"/>
          </a:xfrm>
          <a:prstGeom prst="roundRect">
            <a:avLst>
              <a:gd name="adj" fmla="val 30000"/>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685800" y="1947672"/>
            <a:ext cx="2240280" cy="457200"/>
          </a:xfrm>
          <a:prstGeom prst="rect">
            <a:avLst/>
          </a:prstGeom>
          <a:noFill/>
        </p:spPr>
        <p:txBody>
          <a:bodyPr wrap="square" lIns="45720" tIns="27432" rIns="45720" bIns="27432" anchor="ctr">
            <a:spAutoFit/>
          </a:bodyPr>
          <a:lstStyle/>
          <a:p>
            <a:pPr algn="l">
              <a:lnSpc>
                <a:spcPct val="110000"/>
              </a:lnSpc>
            </a:pPr>
            <a:r>
              <a:rPr sz="1500" b="1">
                <a:solidFill>
                  <a:srgbClr val="FFFFFF"/>
                </a:solidFill>
                <a:latin typeface="Calibri"/>
              </a:rPr>
              <a:t>1 · FORMACIÓN</a:t>
            </a:r>
          </a:p>
        </p:txBody>
      </p:sp>
      <p:sp>
        <p:nvSpPr>
          <p:cNvPr id="10" name="TextBox 9"/>
          <p:cNvSpPr txBox="1"/>
          <p:nvPr/>
        </p:nvSpPr>
        <p:spPr>
          <a:xfrm>
            <a:off x="731520" y="2606040"/>
            <a:ext cx="2148840" cy="2194560"/>
          </a:xfrm>
          <a:prstGeom prst="rect">
            <a:avLst/>
          </a:prstGeom>
          <a:noFill/>
        </p:spPr>
        <p:txBody>
          <a:bodyPr wrap="square" lIns="45720" tIns="27432" rIns="45720" bIns="27432" anchor="t">
            <a:spAutoFit/>
          </a:bodyPr>
          <a:lstStyle/>
          <a:p>
            <a:pPr algn="l">
              <a:lnSpc>
                <a:spcPct val="110000"/>
              </a:lnSpc>
            </a:pPr>
            <a:r>
              <a:rPr sz="1800" b="0">
                <a:solidFill>
                  <a:srgbClr val="8A91A3"/>
                </a:solidFill>
                <a:latin typeface="Calibri"/>
              </a:rPr>
              <a:t>Sílabo CHF u otro</a:t>
            </a:r>
          </a:p>
        </p:txBody>
      </p:sp>
      <p:sp>
        <p:nvSpPr>
          <p:cNvPr id="11" name="Chevron 10"/>
          <p:cNvSpPr/>
          <p:nvPr/>
        </p:nvSpPr>
        <p:spPr>
          <a:xfrm>
            <a:off x="3127248" y="3246120"/>
            <a:ext cx="219456" cy="365760"/>
          </a:xfrm>
          <a:prstGeom prst="chevron">
            <a:avLst/>
          </a:prstGeom>
          <a:solidFill>
            <a:srgbClr val="E3E6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ounded Rectangle 11"/>
          <p:cNvSpPr/>
          <p:nvPr/>
        </p:nvSpPr>
        <p:spPr>
          <a:xfrm>
            <a:off x="3410712" y="1920240"/>
            <a:ext cx="2514600" cy="301752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ounded Rectangle 12"/>
          <p:cNvSpPr/>
          <p:nvPr/>
        </p:nvSpPr>
        <p:spPr>
          <a:xfrm>
            <a:off x="3410712" y="1920240"/>
            <a:ext cx="2514600" cy="502920"/>
          </a:xfrm>
          <a:prstGeom prst="roundRect">
            <a:avLst>
              <a:gd name="adj" fmla="val 30000"/>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3547872" y="1947672"/>
            <a:ext cx="2240280" cy="457200"/>
          </a:xfrm>
          <a:prstGeom prst="rect">
            <a:avLst/>
          </a:prstGeom>
          <a:noFill/>
        </p:spPr>
        <p:txBody>
          <a:bodyPr wrap="square" lIns="45720" tIns="27432" rIns="45720" bIns="27432" anchor="ctr">
            <a:spAutoFit/>
          </a:bodyPr>
          <a:lstStyle/>
          <a:p>
            <a:pPr algn="l">
              <a:lnSpc>
                <a:spcPct val="110000"/>
              </a:lnSpc>
            </a:pPr>
            <a:r>
              <a:rPr sz="1500" b="1">
                <a:solidFill>
                  <a:srgbClr val="FFFFFF"/>
                </a:solidFill>
                <a:latin typeface="Calibri"/>
              </a:rPr>
              <a:t>2 · CONVERSIÓN</a:t>
            </a:r>
          </a:p>
        </p:txBody>
      </p:sp>
      <p:sp>
        <p:nvSpPr>
          <p:cNvPr id="15" name="TextBox 14"/>
          <p:cNvSpPr txBox="1"/>
          <p:nvPr/>
        </p:nvSpPr>
        <p:spPr>
          <a:xfrm>
            <a:off x="3593592" y="2606040"/>
            <a:ext cx="2148840" cy="2194560"/>
          </a:xfrm>
          <a:prstGeom prst="rect">
            <a:avLst/>
          </a:prstGeom>
          <a:noFill/>
        </p:spPr>
        <p:txBody>
          <a:bodyPr wrap="square" lIns="45720" tIns="27432" rIns="45720" bIns="27432" anchor="t">
            <a:spAutoFit/>
          </a:bodyPr>
          <a:lstStyle/>
          <a:p>
            <a:pPr algn="l">
              <a:lnSpc>
                <a:spcPct val="110000"/>
              </a:lnSpc>
            </a:pPr>
            <a:r>
              <a:rPr sz="1800" b="0">
                <a:solidFill>
                  <a:srgbClr val="8A91A3"/>
                </a:solidFill>
                <a:latin typeface="Calibri"/>
              </a:rPr>
              <a:t>Claude convierte; docente revisa</a:t>
            </a:r>
          </a:p>
        </p:txBody>
      </p:sp>
      <p:sp>
        <p:nvSpPr>
          <p:cNvPr id="16" name="Chevron 15"/>
          <p:cNvSpPr/>
          <p:nvPr/>
        </p:nvSpPr>
        <p:spPr>
          <a:xfrm>
            <a:off x="5989320" y="3246120"/>
            <a:ext cx="219456" cy="365760"/>
          </a:xfrm>
          <a:prstGeom prst="chevron">
            <a:avLst/>
          </a:prstGeom>
          <a:solidFill>
            <a:srgbClr val="E3E6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ounded Rectangle 16"/>
          <p:cNvSpPr/>
          <p:nvPr/>
        </p:nvSpPr>
        <p:spPr>
          <a:xfrm>
            <a:off x="6272784" y="1920240"/>
            <a:ext cx="2514600" cy="301752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ounded Rectangle 17"/>
          <p:cNvSpPr/>
          <p:nvPr/>
        </p:nvSpPr>
        <p:spPr>
          <a:xfrm>
            <a:off x="6272784" y="1920240"/>
            <a:ext cx="2514600" cy="502920"/>
          </a:xfrm>
          <a:prstGeom prst="roundRect">
            <a:avLst>
              <a:gd name="adj" fmla="val 30000"/>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6409944" y="1947672"/>
            <a:ext cx="2240280" cy="457200"/>
          </a:xfrm>
          <a:prstGeom prst="rect">
            <a:avLst/>
          </a:prstGeom>
          <a:noFill/>
        </p:spPr>
        <p:txBody>
          <a:bodyPr wrap="square" lIns="45720" tIns="27432" rIns="45720" bIns="27432" anchor="ctr">
            <a:spAutoFit/>
          </a:bodyPr>
          <a:lstStyle/>
          <a:p>
            <a:pPr algn="l">
              <a:lnSpc>
                <a:spcPct val="110000"/>
              </a:lnSpc>
            </a:pPr>
            <a:r>
              <a:rPr sz="1500" b="1">
                <a:solidFill>
                  <a:srgbClr val="FFFFFF"/>
                </a:solidFill>
                <a:latin typeface="Calibri"/>
              </a:rPr>
              <a:t>3 · INVESTIGACIÓN</a:t>
            </a:r>
          </a:p>
        </p:txBody>
      </p:sp>
      <p:sp>
        <p:nvSpPr>
          <p:cNvPr id="20" name="TextBox 19"/>
          <p:cNvSpPr txBox="1"/>
          <p:nvPr/>
        </p:nvSpPr>
        <p:spPr>
          <a:xfrm>
            <a:off x="6455664" y="2606040"/>
            <a:ext cx="2148840" cy="2194560"/>
          </a:xfrm>
          <a:prstGeom prst="rect">
            <a:avLst/>
          </a:prstGeom>
          <a:noFill/>
        </p:spPr>
        <p:txBody>
          <a:bodyPr wrap="square" lIns="45720" tIns="27432" rIns="45720" bIns="27432" anchor="t">
            <a:spAutoFit/>
          </a:bodyPr>
          <a:lstStyle/>
          <a:p>
            <a:pPr algn="l">
              <a:lnSpc>
                <a:spcPct val="110000"/>
              </a:lnSpc>
            </a:pPr>
            <a:r>
              <a:rPr sz="1800" b="0">
                <a:solidFill>
                  <a:srgbClr val="8A91A3"/>
                </a:solidFill>
                <a:latin typeface="Calibri"/>
              </a:rPr>
              <a:t>Propone con pasaje y página</a:t>
            </a:r>
          </a:p>
        </p:txBody>
      </p:sp>
      <p:sp>
        <p:nvSpPr>
          <p:cNvPr id="21" name="Chevron 20"/>
          <p:cNvSpPr/>
          <p:nvPr/>
        </p:nvSpPr>
        <p:spPr>
          <a:xfrm>
            <a:off x="8851392" y="3246120"/>
            <a:ext cx="219456" cy="365760"/>
          </a:xfrm>
          <a:prstGeom prst="chevron">
            <a:avLst/>
          </a:prstGeom>
          <a:solidFill>
            <a:srgbClr val="E3E6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Rounded Rectangle 21"/>
          <p:cNvSpPr/>
          <p:nvPr/>
        </p:nvSpPr>
        <p:spPr>
          <a:xfrm>
            <a:off x="9134856" y="1920240"/>
            <a:ext cx="2514600" cy="301752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Rounded Rectangle 22"/>
          <p:cNvSpPr/>
          <p:nvPr/>
        </p:nvSpPr>
        <p:spPr>
          <a:xfrm>
            <a:off x="9134856" y="1920240"/>
            <a:ext cx="2514600" cy="502920"/>
          </a:xfrm>
          <a:prstGeom prst="roundRect">
            <a:avLst>
              <a:gd name="adj" fmla="val 30000"/>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9272016" y="1947672"/>
            <a:ext cx="2240280" cy="457200"/>
          </a:xfrm>
          <a:prstGeom prst="rect">
            <a:avLst/>
          </a:prstGeom>
          <a:noFill/>
        </p:spPr>
        <p:txBody>
          <a:bodyPr wrap="square" lIns="45720" tIns="27432" rIns="45720" bIns="27432" anchor="ctr">
            <a:spAutoFit/>
          </a:bodyPr>
          <a:lstStyle/>
          <a:p>
            <a:pPr algn="l">
              <a:lnSpc>
                <a:spcPct val="110000"/>
              </a:lnSpc>
            </a:pPr>
            <a:r>
              <a:rPr sz="1500" b="1">
                <a:solidFill>
                  <a:srgbClr val="FFFFFF"/>
                </a:solidFill>
                <a:latin typeface="Calibri"/>
              </a:rPr>
              <a:t>4 · DECISIÓN</a:t>
            </a:r>
          </a:p>
        </p:txBody>
      </p:sp>
      <p:sp>
        <p:nvSpPr>
          <p:cNvPr id="25" name="TextBox 24"/>
          <p:cNvSpPr txBox="1"/>
          <p:nvPr/>
        </p:nvSpPr>
        <p:spPr>
          <a:xfrm>
            <a:off x="9317736" y="2606040"/>
            <a:ext cx="2148840" cy="2194560"/>
          </a:xfrm>
          <a:prstGeom prst="rect">
            <a:avLst/>
          </a:prstGeom>
          <a:noFill/>
        </p:spPr>
        <p:txBody>
          <a:bodyPr wrap="square" lIns="45720" tIns="27432" rIns="45720" bIns="27432" anchor="t">
            <a:spAutoFit/>
          </a:bodyPr>
          <a:lstStyle/>
          <a:p>
            <a:pPr algn="l">
              <a:lnSpc>
                <a:spcPct val="110000"/>
              </a:lnSpc>
            </a:pPr>
            <a:r>
              <a:rPr sz="1800" b="0">
                <a:solidFill>
                  <a:srgbClr val="8A91A3"/>
                </a:solidFill>
                <a:latin typeface="Calibri"/>
              </a:rPr>
              <a:t>Revisores aprueban</a:t>
            </a:r>
          </a:p>
        </p:txBody>
      </p:sp>
      <p:sp>
        <p:nvSpPr>
          <p:cNvPr id="26" name="TextBox 25"/>
          <p:cNvSpPr txBox="1"/>
          <p:nvPr/>
        </p:nvSpPr>
        <p:spPr>
          <a:xfrm>
            <a:off x="548640" y="5166360"/>
            <a:ext cx="11064240" cy="822960"/>
          </a:xfrm>
          <a:prstGeom prst="rect">
            <a:avLst/>
          </a:prstGeom>
          <a:noFill/>
        </p:spPr>
        <p:txBody>
          <a:bodyPr wrap="square" lIns="45720" tIns="27432" rIns="45720" bIns="27432" anchor="t">
            <a:spAutoFit/>
          </a:bodyPr>
          <a:lstStyle/>
          <a:p>
            <a:pPr algn="l">
              <a:lnSpc>
                <a:spcPct val="110000"/>
              </a:lnSpc>
            </a:pPr>
            <a:r>
              <a:rPr sz="1800" b="1">
                <a:solidFill>
                  <a:srgbClr val="0B1020"/>
                </a:solidFill>
                <a:latin typeface="Calibri"/>
              </a:rPr>
              <a:t>Las personas siempre deciden.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8640" y="6400800"/>
            <a:ext cx="7315200" cy="320040"/>
          </a:xfrm>
          <a:prstGeom prst="rect">
            <a:avLst/>
          </a:prstGeom>
          <a:noFill/>
        </p:spPr>
        <p:txBody>
          <a:bodyPr wrap="square" lIns="45720" tIns="27432" rIns="45720"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tIns="27432" rIns="45720" bIns="27432" anchor="t">
            <a:spAutoFit/>
          </a:bodyPr>
          <a:lstStyle/>
          <a:p>
            <a:pPr algn="r">
              <a:lnSpc>
                <a:spcPct val="110000"/>
              </a:lnSpc>
            </a:pPr>
            <a:r>
              <a:rPr sz="1100" b="0">
                <a:solidFill>
                  <a:srgbClr val="5B6373"/>
                </a:solidFill>
                <a:latin typeface="Calibri"/>
              </a:rPr>
              <a:t>5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097280" y="384048"/>
            <a:ext cx="7315200" cy="320040"/>
          </a:xfrm>
          <a:prstGeom prst="rect">
            <a:avLst/>
          </a:prstGeom>
          <a:noFill/>
        </p:spPr>
        <p:txBody>
          <a:bodyPr wrap="square" lIns="45720" tIns="27432" rIns="45720" bIns="27432" anchor="t">
            <a:spAutoFit/>
          </a:bodyPr>
          <a:lstStyle/>
          <a:p>
            <a:pPr algn="l">
              <a:lnSpc>
                <a:spcPct val="110000"/>
              </a:lnSpc>
            </a:pPr>
            <a:r>
              <a:rPr sz="1100" b="1">
                <a:solidFill>
                  <a:srgbClr val="5B4BDB"/>
                </a:solidFill>
                <a:latin typeface="Calibri"/>
              </a:rPr>
              <a:t>PROYECTO FINAL · VIBE CODING CEDIA 2026</a:t>
            </a:r>
          </a:p>
        </p:txBody>
      </p:sp>
      <p:sp>
        <p:nvSpPr>
          <p:cNvPr id="6" name="TextBox 5"/>
          <p:cNvSpPr txBox="1"/>
          <p:nvPr/>
        </p:nvSpPr>
        <p:spPr>
          <a:xfrm>
            <a:off x="548640" y="777240"/>
            <a:ext cx="11064240" cy="914400"/>
          </a:xfrm>
          <a:prstGeom prst="rect">
            <a:avLst/>
          </a:prstGeom>
          <a:noFill/>
        </p:spPr>
        <p:txBody>
          <a:bodyPr wrap="square" lIns="45720" tIns="27432" rIns="45720" bIns="27432" anchor="t">
            <a:spAutoFit/>
          </a:bodyPr>
          <a:lstStyle/>
          <a:p>
            <a:pPr algn="l">
              <a:lnSpc>
                <a:spcPct val="110000"/>
              </a:lnSpc>
            </a:pPr>
            <a:r>
              <a:rPr sz="3600" b="0">
                <a:solidFill>
                  <a:srgbClr val="0B1020"/>
                </a:solidFill>
                <a:latin typeface="Georgia"/>
              </a:rPr>
              <a:t>Evidencia de que funciona</a:t>
            </a:r>
          </a:p>
        </p:txBody>
      </p:sp>
      <p:sp>
        <p:nvSpPr>
          <p:cNvPr id="7" name="Rounded Rectangle 6"/>
          <p:cNvSpPr/>
          <p:nvPr/>
        </p:nvSpPr>
        <p:spPr>
          <a:xfrm>
            <a:off x="548640" y="1920240"/>
            <a:ext cx="3566160" cy="256032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22960" y="2148840"/>
            <a:ext cx="3017520" cy="1097280"/>
          </a:xfrm>
          <a:prstGeom prst="rect">
            <a:avLst/>
          </a:prstGeom>
          <a:noFill/>
        </p:spPr>
        <p:txBody>
          <a:bodyPr wrap="square" lIns="45720" tIns="27432" rIns="45720" bIns="27432" anchor="t">
            <a:spAutoFit/>
          </a:bodyPr>
          <a:lstStyle/>
          <a:p>
            <a:pPr algn="l">
              <a:lnSpc>
                <a:spcPct val="110000"/>
              </a:lnSpc>
            </a:pPr>
            <a:r>
              <a:rPr sz="5400" b="1">
                <a:solidFill>
                  <a:srgbClr val="0D9488"/>
                </a:solidFill>
                <a:latin typeface="Georgia"/>
              </a:rPr>
              <a:t>26/26</a:t>
            </a:r>
          </a:p>
        </p:txBody>
      </p:sp>
      <p:sp>
        <p:nvSpPr>
          <p:cNvPr id="9" name="TextBox 8"/>
          <p:cNvSpPr txBox="1"/>
          <p:nvPr/>
        </p:nvSpPr>
        <p:spPr>
          <a:xfrm>
            <a:off x="822960" y="3291840"/>
            <a:ext cx="3017520" cy="1097280"/>
          </a:xfrm>
          <a:prstGeom prst="rect">
            <a:avLst/>
          </a:prstGeom>
          <a:noFill/>
        </p:spPr>
        <p:txBody>
          <a:bodyPr wrap="square" lIns="45720" tIns="27432" rIns="45720" bIns="27432" anchor="t">
            <a:spAutoFit/>
          </a:bodyPr>
          <a:lstStyle/>
          <a:p>
            <a:pPr algn="l">
              <a:lnSpc>
                <a:spcPct val="110000"/>
              </a:lnSpc>
            </a:pPr>
            <a:r>
              <a:rPr sz="1800" b="0">
                <a:solidFill>
                  <a:srgbClr val="8A91A3"/>
                </a:solidFill>
                <a:latin typeface="Calibri"/>
              </a:rPr>
              <a:t>contenidos fieles al sílabo</a:t>
            </a:r>
          </a:p>
        </p:txBody>
      </p:sp>
      <p:sp>
        <p:nvSpPr>
          <p:cNvPr id="10" name="Rounded Rectangle 9"/>
          <p:cNvSpPr/>
          <p:nvPr/>
        </p:nvSpPr>
        <p:spPr>
          <a:xfrm>
            <a:off x="4311396" y="1920240"/>
            <a:ext cx="3566160" cy="256032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4585716" y="2148840"/>
            <a:ext cx="3017520" cy="1097280"/>
          </a:xfrm>
          <a:prstGeom prst="rect">
            <a:avLst/>
          </a:prstGeom>
          <a:noFill/>
        </p:spPr>
        <p:txBody>
          <a:bodyPr wrap="square" lIns="45720" tIns="27432" rIns="45720" bIns="27432" anchor="t">
            <a:spAutoFit/>
          </a:bodyPr>
          <a:lstStyle/>
          <a:p>
            <a:pPr algn="l">
              <a:lnSpc>
                <a:spcPct val="110000"/>
              </a:lnSpc>
            </a:pPr>
            <a:r>
              <a:rPr sz="5400" b="1">
                <a:solidFill>
                  <a:srgbClr val="0D9488"/>
                </a:solidFill>
                <a:latin typeface="Georgia"/>
              </a:rPr>
              <a:t>0,70</a:t>
            </a:r>
          </a:p>
        </p:txBody>
      </p:sp>
      <p:sp>
        <p:nvSpPr>
          <p:cNvPr id="12" name="TextBox 11"/>
          <p:cNvSpPr txBox="1"/>
          <p:nvPr/>
        </p:nvSpPr>
        <p:spPr>
          <a:xfrm>
            <a:off x="4585716" y="3291840"/>
            <a:ext cx="3017520" cy="1097280"/>
          </a:xfrm>
          <a:prstGeom prst="rect">
            <a:avLst/>
          </a:prstGeom>
          <a:noFill/>
        </p:spPr>
        <p:txBody>
          <a:bodyPr wrap="square" lIns="45720" tIns="27432" rIns="45720" bIns="27432" anchor="t">
            <a:spAutoFit/>
          </a:bodyPr>
          <a:lstStyle/>
          <a:p>
            <a:pPr algn="l">
              <a:lnSpc>
                <a:spcPct val="110000"/>
              </a:lnSpc>
            </a:pPr>
            <a:r>
              <a:rPr sz="1800" b="0">
                <a:solidFill>
                  <a:srgbClr val="8A91A3"/>
                </a:solidFill>
                <a:latin typeface="Calibri"/>
              </a:rPr>
              <a:t>kappa entre revisores</a:t>
            </a:r>
          </a:p>
        </p:txBody>
      </p:sp>
      <p:sp>
        <p:nvSpPr>
          <p:cNvPr id="13" name="Rounded Rectangle 12"/>
          <p:cNvSpPr/>
          <p:nvPr/>
        </p:nvSpPr>
        <p:spPr>
          <a:xfrm>
            <a:off x="8074152" y="1920240"/>
            <a:ext cx="3566160" cy="256032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8348472" y="2148840"/>
            <a:ext cx="3017520" cy="1097280"/>
          </a:xfrm>
          <a:prstGeom prst="rect">
            <a:avLst/>
          </a:prstGeom>
          <a:noFill/>
        </p:spPr>
        <p:txBody>
          <a:bodyPr wrap="square" lIns="45720" tIns="27432" rIns="45720" bIns="27432" anchor="t">
            <a:spAutoFit/>
          </a:bodyPr>
          <a:lstStyle/>
          <a:p>
            <a:pPr algn="l">
              <a:lnSpc>
                <a:spcPct val="110000"/>
              </a:lnSpc>
            </a:pPr>
            <a:r>
              <a:rPr sz="5400" b="1">
                <a:solidFill>
                  <a:srgbClr val="0D9488"/>
                </a:solidFill>
                <a:latin typeface="Georgia"/>
              </a:rPr>
              <a:t>60/60</a:t>
            </a:r>
          </a:p>
        </p:txBody>
      </p:sp>
      <p:sp>
        <p:nvSpPr>
          <p:cNvPr id="15" name="TextBox 14"/>
          <p:cNvSpPr txBox="1"/>
          <p:nvPr/>
        </p:nvSpPr>
        <p:spPr>
          <a:xfrm>
            <a:off x="8348472" y="3291840"/>
            <a:ext cx="3017520" cy="1097280"/>
          </a:xfrm>
          <a:prstGeom prst="rect">
            <a:avLst/>
          </a:prstGeom>
          <a:noFill/>
        </p:spPr>
        <p:txBody>
          <a:bodyPr wrap="square" lIns="45720" tIns="27432" rIns="45720" bIns="27432" anchor="t">
            <a:spAutoFit/>
          </a:bodyPr>
          <a:lstStyle/>
          <a:p>
            <a:pPr algn="l">
              <a:lnSpc>
                <a:spcPct val="110000"/>
              </a:lnSpc>
            </a:pPr>
            <a:r>
              <a:rPr sz="1800" b="0">
                <a:solidFill>
                  <a:srgbClr val="8A91A3"/>
                </a:solidFill>
                <a:latin typeface="Calibri"/>
              </a:rPr>
              <a:t>pasajes en su página</a:t>
            </a:r>
          </a:p>
        </p:txBody>
      </p:sp>
      <p:sp>
        <p:nvSpPr>
          <p:cNvPr id="16" name="TextBox 15"/>
          <p:cNvSpPr txBox="1"/>
          <p:nvPr/>
        </p:nvSpPr>
        <p:spPr>
          <a:xfrm>
            <a:off x="548640" y="4754880"/>
            <a:ext cx="11064240" cy="1097280"/>
          </a:xfrm>
          <a:prstGeom prst="rect">
            <a:avLst/>
          </a:prstGeom>
          <a:noFill/>
        </p:spPr>
        <p:txBody>
          <a:bodyPr wrap="square" lIns="45720" tIns="27432" rIns="45720" bIns="27432" anchor="t">
            <a:spAutoFit/>
          </a:bodyPr>
          <a:lstStyle/>
          <a:p>
            <a:pPr algn="l">
              <a:lnSpc>
                <a:spcPct val="110000"/>
              </a:lnSpc>
            </a:pPr>
            <a:r>
              <a:rPr sz="1800" b="0">
                <a:solidFill>
                  <a:srgbClr val="8A91A3"/>
                </a:solidFill>
                <a:latin typeface="Calibri"/>
              </a:rPr>
              <a:t>Piloto con dos sílabos y diez fuentes; uso real pendiente.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8640" y="6400800"/>
            <a:ext cx="7315200" cy="320040"/>
          </a:xfrm>
          <a:prstGeom prst="rect">
            <a:avLst/>
          </a:prstGeom>
          <a:noFill/>
        </p:spPr>
        <p:txBody>
          <a:bodyPr wrap="square" lIns="45720" tIns="27432" rIns="45720"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tIns="27432" rIns="45720" bIns="27432" anchor="t">
            <a:spAutoFit/>
          </a:bodyPr>
          <a:lstStyle/>
          <a:p>
            <a:pPr algn="r">
              <a:lnSpc>
                <a:spcPct val="110000"/>
              </a:lnSpc>
            </a:pPr>
            <a:r>
              <a:rPr sz="1100" b="0">
                <a:solidFill>
                  <a:srgbClr val="5B6373"/>
                </a:solidFill>
                <a:latin typeface="Calibri"/>
              </a:rPr>
              <a:t>6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097280" y="384048"/>
            <a:ext cx="7315200" cy="320040"/>
          </a:xfrm>
          <a:prstGeom prst="rect">
            <a:avLst/>
          </a:prstGeom>
          <a:noFill/>
        </p:spPr>
        <p:txBody>
          <a:bodyPr wrap="square" lIns="45720" tIns="27432" rIns="45720" bIns="27432" anchor="t">
            <a:spAutoFit/>
          </a:bodyPr>
          <a:lstStyle/>
          <a:p>
            <a:pPr algn="l">
              <a:lnSpc>
                <a:spcPct val="110000"/>
              </a:lnSpc>
            </a:pPr>
            <a:r>
              <a:rPr sz="1100" b="1">
                <a:solidFill>
                  <a:srgbClr val="5B4BDB"/>
                </a:solidFill>
                <a:latin typeface="Calibri"/>
              </a:rPr>
              <a:t>PROYECTO FINAL · VIBE CODING CEDIA 2026</a:t>
            </a:r>
          </a:p>
        </p:txBody>
      </p:sp>
      <p:sp>
        <p:nvSpPr>
          <p:cNvPr id="6" name="TextBox 5"/>
          <p:cNvSpPr txBox="1"/>
          <p:nvPr/>
        </p:nvSpPr>
        <p:spPr>
          <a:xfrm>
            <a:off x="548640" y="777240"/>
            <a:ext cx="11064240" cy="914400"/>
          </a:xfrm>
          <a:prstGeom prst="rect">
            <a:avLst/>
          </a:prstGeom>
          <a:noFill/>
        </p:spPr>
        <p:txBody>
          <a:bodyPr wrap="square" lIns="45720" tIns="27432" rIns="45720" bIns="27432" anchor="t">
            <a:spAutoFit/>
          </a:bodyPr>
          <a:lstStyle/>
          <a:p>
            <a:pPr algn="l">
              <a:lnSpc>
                <a:spcPct val="110000"/>
              </a:lnSpc>
            </a:pPr>
            <a:r>
              <a:rPr sz="3600" b="0">
                <a:solidFill>
                  <a:srgbClr val="0B1020"/>
                </a:solidFill>
                <a:latin typeface="Georgia"/>
              </a:rPr>
              <a:t>Límites y uso responsable</a:t>
            </a:r>
          </a:p>
        </p:txBody>
      </p:sp>
      <p:sp>
        <p:nvSpPr>
          <p:cNvPr id="7" name="Rounded Rectangle 6"/>
          <p:cNvSpPr/>
          <p:nvPr/>
        </p:nvSpPr>
        <p:spPr>
          <a:xfrm>
            <a:off x="548640" y="1920240"/>
            <a:ext cx="3566160" cy="356616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548640" y="2148840"/>
            <a:ext cx="73152" cy="3108960"/>
          </a:xfrm>
          <a:prstGeom prst="rect">
            <a:avLst/>
          </a:prstGeom>
          <a:solidFill>
            <a:srgbClr val="B423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822960" y="2148840"/>
            <a:ext cx="3108960" cy="457200"/>
          </a:xfrm>
          <a:prstGeom prst="rect">
            <a:avLst/>
          </a:prstGeom>
          <a:noFill/>
        </p:spPr>
        <p:txBody>
          <a:bodyPr wrap="square" lIns="45720" tIns="27432" rIns="45720" bIns="27432" anchor="t">
            <a:spAutoFit/>
          </a:bodyPr>
          <a:lstStyle/>
          <a:p>
            <a:pPr algn="l">
              <a:lnSpc>
                <a:spcPct val="110000"/>
              </a:lnSpc>
            </a:pPr>
            <a:r>
              <a:rPr sz="1500" b="1">
                <a:solidFill>
                  <a:srgbClr val="B42318"/>
                </a:solidFill>
                <a:latin typeface="Calibri"/>
              </a:rPr>
              <a:t>LO QUE NO HACE</a:t>
            </a:r>
          </a:p>
        </p:txBody>
      </p:sp>
      <p:sp>
        <p:nvSpPr>
          <p:cNvPr id="10" name="TextBox 9"/>
          <p:cNvSpPr txBox="1"/>
          <p:nvPr/>
        </p:nvSpPr>
        <p:spPr>
          <a:xfrm>
            <a:off x="822960" y="2651760"/>
            <a:ext cx="3108960" cy="2651760"/>
          </a:xfrm>
          <a:prstGeom prst="rect">
            <a:avLst/>
          </a:prstGeom>
          <a:noFill/>
        </p:spPr>
        <p:txBody>
          <a:bodyPr wrap="square" lIns="45720" tIns="27432" rIns="45720" bIns="27432" anchor="t">
            <a:spAutoFit/>
          </a:bodyPr>
          <a:lstStyle/>
          <a:p>
            <a:pPr algn="l">
              <a:lnSpc>
                <a:spcPct val="110000"/>
              </a:lnSpc>
            </a:pPr>
            <a:r>
              <a:rPr sz="2000" b="0">
                <a:solidFill>
                  <a:srgbClr val="8A91A3"/>
                </a:solidFill>
                <a:latin typeface="Calibri"/>
              </a:rPr>
              <a:t>No sustituye a revisores</a:t>
            </a:r>
          </a:p>
        </p:txBody>
      </p:sp>
      <p:sp>
        <p:nvSpPr>
          <p:cNvPr id="11" name="Rounded Rectangle 10"/>
          <p:cNvSpPr/>
          <p:nvPr/>
        </p:nvSpPr>
        <p:spPr>
          <a:xfrm>
            <a:off x="4311396" y="1920240"/>
            <a:ext cx="3566160" cy="356616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ectangle 11"/>
          <p:cNvSpPr/>
          <p:nvPr/>
        </p:nvSpPr>
        <p:spPr>
          <a:xfrm>
            <a:off x="4311396" y="2148840"/>
            <a:ext cx="73152" cy="3108960"/>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4585716" y="2148840"/>
            <a:ext cx="3108960" cy="457200"/>
          </a:xfrm>
          <a:prstGeom prst="rect">
            <a:avLst/>
          </a:prstGeom>
          <a:noFill/>
        </p:spPr>
        <p:txBody>
          <a:bodyPr wrap="square" lIns="45720" tIns="27432" rIns="45720" bIns="27432" anchor="t">
            <a:spAutoFit/>
          </a:bodyPr>
          <a:lstStyle/>
          <a:p>
            <a:pPr algn="l">
              <a:lnSpc>
                <a:spcPct val="110000"/>
              </a:lnSpc>
            </a:pPr>
            <a:r>
              <a:rPr sz="1500" b="1">
                <a:solidFill>
                  <a:srgbClr val="0D9488"/>
                </a:solidFill>
                <a:latin typeface="Calibri"/>
              </a:rPr>
              <a:t>DATOS Y PRIVACIDAD</a:t>
            </a:r>
          </a:p>
        </p:txBody>
      </p:sp>
      <p:sp>
        <p:nvSpPr>
          <p:cNvPr id="14" name="TextBox 13"/>
          <p:cNvSpPr txBox="1"/>
          <p:nvPr/>
        </p:nvSpPr>
        <p:spPr>
          <a:xfrm>
            <a:off x="4585716" y="2651760"/>
            <a:ext cx="3108960" cy="2651760"/>
          </a:xfrm>
          <a:prstGeom prst="rect">
            <a:avLst/>
          </a:prstGeom>
          <a:noFill/>
        </p:spPr>
        <p:txBody>
          <a:bodyPr wrap="square" lIns="45720" tIns="27432" rIns="45720" bIns="27432" anchor="t">
            <a:spAutoFit/>
          </a:bodyPr>
          <a:lstStyle/>
          <a:p>
            <a:pPr algn="l">
              <a:lnSpc>
                <a:spcPct val="110000"/>
              </a:lnSpc>
            </a:pPr>
            <a:r>
              <a:rPr sz="2000" b="0">
                <a:solidFill>
                  <a:srgbClr val="8A91A3"/>
                </a:solidFill>
                <a:latin typeface="Calibri"/>
              </a:rPr>
              <a:t>Claude solo convierte el sílabo</a:t>
            </a:r>
          </a:p>
        </p:txBody>
      </p:sp>
      <p:sp>
        <p:nvSpPr>
          <p:cNvPr id="15" name="Rounded Rectangle 14"/>
          <p:cNvSpPr/>
          <p:nvPr/>
        </p:nvSpPr>
        <p:spPr>
          <a:xfrm>
            <a:off x="8074152" y="1920240"/>
            <a:ext cx="3566160" cy="356616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ectangle 15"/>
          <p:cNvSpPr/>
          <p:nvPr/>
        </p:nvSpPr>
        <p:spPr>
          <a:xfrm>
            <a:off x="8074152" y="2148840"/>
            <a:ext cx="73152" cy="3108960"/>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8348472" y="2148840"/>
            <a:ext cx="3108960" cy="457200"/>
          </a:xfrm>
          <a:prstGeom prst="rect">
            <a:avLst/>
          </a:prstGeom>
          <a:noFill/>
        </p:spPr>
        <p:txBody>
          <a:bodyPr wrap="square" lIns="45720" tIns="27432" rIns="45720" bIns="27432" anchor="t">
            <a:spAutoFit/>
          </a:bodyPr>
          <a:lstStyle/>
          <a:p>
            <a:pPr algn="l">
              <a:lnSpc>
                <a:spcPct val="110000"/>
              </a:lnSpc>
            </a:pPr>
            <a:r>
              <a:rPr sz="1500" b="1">
                <a:solidFill>
                  <a:srgbClr val="5B4BDB"/>
                </a:solidFill>
                <a:latin typeface="Calibri"/>
              </a:rPr>
              <a:t>SIGUIENTE PASO</a:t>
            </a:r>
          </a:p>
        </p:txBody>
      </p:sp>
      <p:sp>
        <p:nvSpPr>
          <p:cNvPr id="18" name="TextBox 17"/>
          <p:cNvSpPr txBox="1"/>
          <p:nvPr/>
        </p:nvSpPr>
        <p:spPr>
          <a:xfrm>
            <a:off x="8348472" y="2651760"/>
            <a:ext cx="3108960" cy="2651760"/>
          </a:xfrm>
          <a:prstGeom prst="rect">
            <a:avLst/>
          </a:prstGeom>
          <a:noFill/>
        </p:spPr>
        <p:txBody>
          <a:bodyPr wrap="square" lIns="45720" tIns="27432" rIns="45720" bIns="27432" anchor="t">
            <a:spAutoFit/>
          </a:bodyPr>
          <a:lstStyle/>
          <a:p>
            <a:pPr algn="l">
              <a:lnSpc>
                <a:spcPct val="110000"/>
              </a:lnSpc>
            </a:pPr>
            <a:r>
              <a:rPr sz="2000" b="0">
                <a:solidFill>
                  <a:srgbClr val="8A91A3"/>
                </a:solidFill>
                <a:latin typeface="Calibri"/>
              </a:rPr>
              <a:t>Canvas con docentes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8640" y="6400800"/>
            <a:ext cx="7315200" cy="320040"/>
          </a:xfrm>
          <a:prstGeom prst="rect">
            <a:avLst/>
          </a:prstGeom>
          <a:noFill/>
        </p:spPr>
        <p:txBody>
          <a:bodyPr wrap="square" lIns="45720" tIns="27432" rIns="45720"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tIns="27432" rIns="45720" bIns="27432" anchor="t">
            <a:spAutoFit/>
          </a:bodyPr>
          <a:lstStyle/>
          <a:p>
            <a:pPr algn="r">
              <a:lnSpc>
                <a:spcPct val="110000"/>
              </a:lnSpc>
            </a:pPr>
            <a:r>
              <a:rPr sz="1100" b="0">
                <a:solidFill>
                  <a:srgbClr val="5B6373"/>
                </a:solidFill>
                <a:latin typeface="Calibri"/>
              </a:rPr>
              <a:t>7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097280" y="384048"/>
            <a:ext cx="7315200" cy="320040"/>
          </a:xfrm>
          <a:prstGeom prst="rect">
            <a:avLst/>
          </a:prstGeom>
          <a:noFill/>
        </p:spPr>
        <p:txBody>
          <a:bodyPr wrap="square" lIns="45720" tIns="27432" rIns="45720" bIns="27432" anchor="t">
            <a:spAutoFit/>
          </a:bodyPr>
          <a:lstStyle/>
          <a:p>
            <a:pPr algn="l">
              <a:lnSpc>
                <a:spcPct val="110000"/>
              </a:lnSpc>
            </a:pPr>
            <a:r>
              <a:rPr sz="1100" b="1">
                <a:solidFill>
                  <a:srgbClr val="5B4BDB"/>
                </a:solidFill>
                <a:latin typeface="Calibri"/>
              </a:rPr>
              <a:t>PROYECTO FINAL · VIBE CODING CEDIA 2026</a:t>
            </a:r>
          </a:p>
        </p:txBody>
      </p:sp>
      <p:sp>
        <p:nvSpPr>
          <p:cNvPr id="6" name="TextBox 5"/>
          <p:cNvSpPr txBox="1"/>
          <p:nvPr/>
        </p:nvSpPr>
        <p:spPr>
          <a:xfrm>
            <a:off x="548640" y="731520"/>
            <a:ext cx="11064240" cy="548640"/>
          </a:xfrm>
          <a:prstGeom prst="rect">
            <a:avLst/>
          </a:prstGeom>
          <a:noFill/>
        </p:spPr>
        <p:txBody>
          <a:bodyPr wrap="square" lIns="45720" tIns="27432" rIns="45720" bIns="27432" anchor="t">
            <a:spAutoFit/>
          </a:bodyPr>
          <a:lstStyle/>
          <a:p>
            <a:pPr algn="l">
              <a:lnSpc>
                <a:spcPct val="110000"/>
              </a:lnSpc>
            </a:pPr>
            <a:r>
              <a:rPr sz="2400" b="0">
                <a:solidFill>
                  <a:srgbClr val="0B1020"/>
                </a:solidFill>
                <a:latin typeface="Georgia"/>
              </a:rPr>
              <a:t>Demostración · Entrada</a:t>
            </a:r>
          </a:p>
        </p:txBody>
      </p:sp>
      <p:sp>
        <p:nvSpPr>
          <p:cNvPr id="7" name="Rectangle 6"/>
          <p:cNvSpPr/>
          <p:nvPr/>
        </p:nvSpPr>
        <p:spPr>
          <a:xfrm>
            <a:off x="548640" y="1371600"/>
            <a:ext cx="11091672" cy="4434840"/>
          </a:xfrm>
          <a:prstGeom prst="rect">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0" name="Captura 7" descr="Sitio del curso Competencias Humanas para el Futuro con el selector de sílabo, el botón para cargar otro sílabo y el botón English"/>
          <p:cNvPicPr>
            <a:picLocks noChangeAspect="1"/>
          </p:cNvPicPr>
          <p:nvPr/>
        </p:nvPicPr>
        <p:blipFill>
          <a:blip r:embed="rId3"/>
          <a:stretch>
            <a:fillRect/>
          </a:stretch>
        </p:blipFill>
        <p:spPr>
          <a:xfrm>
            <a:off x="548640" y="1371600"/>
            <a:ext cx="11091672" cy="4434840"/>
          </a:xfrm>
          <a:prstGeom prst="rect">
            <a:avLst/>
          </a:prstGeom>
          <a:ln w="12700">
            <a:solidFill>
              <a:srgbClr val="E3E6EE"/>
            </a:solidFill>
          </a:ln>
        </p:spPr>
      </p:pic>
      <p:sp>
        <p:nvSpPr>
          <p:cNvPr id="9" name="Rectangle 8"/>
          <p:cNvSpPr/>
          <p:nvPr/>
        </p:nvSpPr>
        <p:spPr>
          <a:xfrm>
            <a:off x="548640" y="5870448"/>
            <a:ext cx="11091672" cy="457200"/>
          </a:xfrm>
          <a:prstGeom prst="rect">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731520" y="5897880"/>
            <a:ext cx="10789920" cy="411480"/>
          </a:xfrm>
          <a:prstGeom prst="rect">
            <a:avLst/>
          </a:prstGeom>
          <a:noFill/>
        </p:spPr>
        <p:txBody>
          <a:bodyPr wrap="square" lIns="45720" tIns="27432" rIns="45720" bIns="27432" anchor="ctr">
            <a:spAutoFit/>
          </a:bodyPr>
          <a:lstStyle/>
          <a:p>
            <a:pPr algn="l">
              <a:lnSpc>
                <a:spcPct val="110000"/>
              </a:lnSpc>
            </a:pPr>
            <a:r>
              <a:rPr sz="1600" b="0">
                <a:solidFill>
                  <a:srgbClr val="FFFFFF"/>
                </a:solidFill>
                <a:latin typeface="Calibri"/>
              </a:rPr>
              <a:t>Ruta Formar: el sílabo CHF, la carga de otro sílabo y el cambio a inglés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8640" y="6400800"/>
            <a:ext cx="7315200" cy="320040"/>
          </a:xfrm>
          <a:prstGeom prst="rect">
            <a:avLst/>
          </a:prstGeom>
          <a:noFill/>
        </p:spPr>
        <p:txBody>
          <a:bodyPr wrap="square" lIns="45720" tIns="27432" rIns="45720"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tIns="27432" rIns="45720" bIns="27432" anchor="t">
            <a:spAutoFit/>
          </a:bodyPr>
          <a:lstStyle/>
          <a:p>
            <a:pPr algn="r">
              <a:lnSpc>
                <a:spcPct val="110000"/>
              </a:lnSpc>
            </a:pPr>
            <a:r>
              <a:rPr sz="1100" b="0">
                <a:solidFill>
                  <a:srgbClr val="5B6373"/>
                </a:solidFill>
                <a:latin typeface="Calibri"/>
              </a:rPr>
              <a:t>8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097280" y="384048"/>
            <a:ext cx="7315200" cy="320040"/>
          </a:xfrm>
          <a:prstGeom prst="rect">
            <a:avLst/>
          </a:prstGeom>
          <a:noFill/>
        </p:spPr>
        <p:txBody>
          <a:bodyPr wrap="square" lIns="45720" tIns="27432" rIns="45720" bIns="27432" anchor="t">
            <a:spAutoFit/>
          </a:bodyPr>
          <a:lstStyle/>
          <a:p>
            <a:pPr algn="l">
              <a:lnSpc>
                <a:spcPct val="110000"/>
              </a:lnSpc>
            </a:pPr>
            <a:r>
              <a:rPr sz="1100" b="1">
                <a:solidFill>
                  <a:srgbClr val="5B4BDB"/>
                </a:solidFill>
                <a:latin typeface="Calibri"/>
              </a:rPr>
              <a:t>PROYECTO FINAL · VIBE CODING CEDIA 2026</a:t>
            </a:r>
          </a:p>
        </p:txBody>
      </p:sp>
      <p:sp>
        <p:nvSpPr>
          <p:cNvPr id="6" name="TextBox 5"/>
          <p:cNvSpPr txBox="1"/>
          <p:nvPr/>
        </p:nvSpPr>
        <p:spPr>
          <a:xfrm>
            <a:off x="548640" y="731520"/>
            <a:ext cx="11064240" cy="548640"/>
          </a:xfrm>
          <a:prstGeom prst="rect">
            <a:avLst/>
          </a:prstGeom>
          <a:noFill/>
        </p:spPr>
        <p:txBody>
          <a:bodyPr wrap="square" lIns="45720" tIns="27432" rIns="45720" bIns="27432" anchor="t">
            <a:spAutoFit/>
          </a:bodyPr>
          <a:lstStyle/>
          <a:p>
            <a:pPr algn="l">
              <a:lnSpc>
                <a:spcPct val="110000"/>
              </a:lnSpc>
            </a:pPr>
            <a:r>
              <a:rPr sz="2400" b="0">
                <a:solidFill>
                  <a:srgbClr val="0B1020"/>
                </a:solidFill>
                <a:latin typeface="Georgia"/>
              </a:rPr>
              <a:t>Demostración · Resultado</a:t>
            </a:r>
          </a:p>
        </p:txBody>
      </p:sp>
      <p:sp>
        <p:nvSpPr>
          <p:cNvPr id="7" name="Rectangle 6"/>
          <p:cNvSpPr/>
          <p:nvPr/>
        </p:nvSpPr>
        <p:spPr>
          <a:xfrm>
            <a:off x="548640" y="1371600"/>
            <a:ext cx="11091672" cy="4434840"/>
          </a:xfrm>
          <a:prstGeom prst="rect">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0" name="Captura 8" descr="Etapa 5 de la ruta Investigar: afirmación real del piloto sobre bienestar espiritual y su fila aprobada con fuente Pong 2021, página 2 y pasaje literal"/>
          <p:cNvPicPr>
            <a:picLocks noChangeAspect="1"/>
          </p:cNvPicPr>
          <p:nvPr/>
        </p:nvPicPr>
        <p:blipFill>
          <a:blip r:embed="rId3"/>
          <a:stretch>
            <a:fillRect/>
          </a:stretch>
        </p:blipFill>
        <p:spPr>
          <a:xfrm>
            <a:off x="548640" y="1371600"/>
            <a:ext cx="11091672" cy="4434840"/>
          </a:xfrm>
          <a:prstGeom prst="rect">
            <a:avLst/>
          </a:prstGeom>
          <a:ln w="12700">
            <a:solidFill>
              <a:srgbClr val="E3E6EE"/>
            </a:solidFill>
          </a:ln>
        </p:spPr>
      </p:pic>
      <p:sp>
        <p:nvSpPr>
          <p:cNvPr id="9" name="Rectangle 8"/>
          <p:cNvSpPr/>
          <p:nvPr/>
        </p:nvSpPr>
        <p:spPr>
          <a:xfrm>
            <a:off x="548640" y="5870448"/>
            <a:ext cx="11091672" cy="457200"/>
          </a:xfrm>
          <a:prstGeom prst="rect">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731520" y="5897880"/>
            <a:ext cx="10789920" cy="411480"/>
          </a:xfrm>
          <a:prstGeom prst="rect">
            <a:avLst/>
          </a:prstGeom>
          <a:noFill/>
        </p:spPr>
        <p:txBody>
          <a:bodyPr wrap="square" lIns="45720" tIns="27432" rIns="45720" bIns="27432" anchor="ctr">
            <a:spAutoFit/>
          </a:bodyPr>
          <a:lstStyle/>
          <a:p>
            <a:pPr algn="l">
              <a:lnSpc>
                <a:spcPct val="110000"/>
              </a:lnSpc>
            </a:pPr>
            <a:r>
              <a:rPr sz="1600" b="0">
                <a:solidFill>
                  <a:srgbClr val="FFFFFF"/>
                </a:solidFill>
                <a:latin typeface="Calibri"/>
              </a:rPr>
              <a:t>Caso real: una afirmación de la síntesis rastreada hasta su pasaje y su página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8640" y="6400800"/>
            <a:ext cx="7315200" cy="320040"/>
          </a:xfrm>
          <a:prstGeom prst="rect">
            <a:avLst/>
          </a:prstGeom>
          <a:noFill/>
        </p:spPr>
        <p:txBody>
          <a:bodyPr wrap="square" lIns="45720" tIns="27432" rIns="45720"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tIns="27432" rIns="45720" bIns="27432" anchor="t">
            <a:spAutoFit/>
          </a:bodyPr>
          <a:lstStyle/>
          <a:p>
            <a:pPr algn="r">
              <a:lnSpc>
                <a:spcPct val="110000"/>
              </a:lnSpc>
            </a:pPr>
            <a:r>
              <a:rPr sz="1100" b="0">
                <a:solidFill>
                  <a:srgbClr val="5B6373"/>
                </a:solidFill>
                <a:latin typeface="Calibri"/>
              </a:rPr>
              <a:t>9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097280" y="384048"/>
            <a:ext cx="7315200" cy="320040"/>
          </a:xfrm>
          <a:prstGeom prst="rect">
            <a:avLst/>
          </a:prstGeom>
          <a:noFill/>
        </p:spPr>
        <p:txBody>
          <a:bodyPr wrap="square" lIns="45720" tIns="27432" rIns="45720" bIns="27432" anchor="t">
            <a:spAutoFit/>
          </a:bodyPr>
          <a:lstStyle/>
          <a:p>
            <a:pPr algn="l">
              <a:lnSpc>
                <a:spcPct val="110000"/>
              </a:lnSpc>
            </a:pPr>
            <a:r>
              <a:rPr sz="1100" b="1">
                <a:solidFill>
                  <a:srgbClr val="5B4BDB"/>
                </a:solidFill>
                <a:latin typeface="Calibri"/>
              </a:rPr>
              <a:t>PROYECTO FINAL · VIBE CODING CEDIA 2026</a:t>
            </a:r>
          </a:p>
        </p:txBody>
      </p:sp>
      <p:sp>
        <p:nvSpPr>
          <p:cNvPr id="6" name="TextBox 5"/>
          <p:cNvSpPr txBox="1"/>
          <p:nvPr/>
        </p:nvSpPr>
        <p:spPr>
          <a:xfrm>
            <a:off x="548640" y="731520"/>
            <a:ext cx="11064240" cy="548640"/>
          </a:xfrm>
          <a:prstGeom prst="rect">
            <a:avLst/>
          </a:prstGeom>
          <a:noFill/>
        </p:spPr>
        <p:txBody>
          <a:bodyPr wrap="square" lIns="45720" tIns="27432" rIns="45720" bIns="27432" anchor="t">
            <a:spAutoFit/>
          </a:bodyPr>
          <a:lstStyle/>
          <a:p>
            <a:pPr algn="l">
              <a:lnSpc>
                <a:spcPct val="110000"/>
              </a:lnSpc>
            </a:pPr>
            <a:r>
              <a:rPr sz="2400" b="0">
                <a:solidFill>
                  <a:srgbClr val="0B1020"/>
                </a:solidFill>
                <a:latin typeface="Georgia"/>
              </a:rPr>
              <a:t>Demostración · Revisión y entrega</a:t>
            </a:r>
          </a:p>
        </p:txBody>
      </p:sp>
      <p:sp>
        <p:nvSpPr>
          <p:cNvPr id="7" name="Rectangle 6"/>
          <p:cNvSpPr/>
          <p:nvPr/>
        </p:nvSpPr>
        <p:spPr>
          <a:xfrm>
            <a:off x="548640" y="1371600"/>
            <a:ext cx="11091672" cy="4434840"/>
          </a:xfrm>
          <a:prstGeom prst="rect">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0" name="Captura 9" descr="Página Mi avance con datos de prueba: 68 % en Formar y 71 % en Investigar, con la fecha de cada actividad"/>
          <p:cNvPicPr>
            <a:picLocks noChangeAspect="1"/>
          </p:cNvPicPr>
          <p:nvPr/>
        </p:nvPicPr>
        <p:blipFill>
          <a:blip r:embed="rId3"/>
          <a:stretch>
            <a:fillRect/>
          </a:stretch>
        </p:blipFill>
        <p:spPr>
          <a:xfrm>
            <a:off x="548640" y="1371600"/>
            <a:ext cx="11091672" cy="4434840"/>
          </a:xfrm>
          <a:prstGeom prst="rect">
            <a:avLst/>
          </a:prstGeom>
          <a:ln w="12700">
            <a:solidFill>
              <a:srgbClr val="E3E6EE"/>
            </a:solidFill>
          </a:ln>
        </p:spPr>
      </p:pic>
      <p:sp>
        <p:nvSpPr>
          <p:cNvPr id="9" name="Rectangle 8"/>
          <p:cNvSpPr/>
          <p:nvPr/>
        </p:nvSpPr>
        <p:spPr>
          <a:xfrm>
            <a:off x="548640" y="5870448"/>
            <a:ext cx="11091672" cy="457200"/>
          </a:xfrm>
          <a:prstGeom prst="rect">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731520" y="5897880"/>
            <a:ext cx="10789920" cy="411480"/>
          </a:xfrm>
          <a:prstGeom prst="rect">
            <a:avLst/>
          </a:prstGeom>
          <a:noFill/>
        </p:spPr>
        <p:txBody>
          <a:bodyPr wrap="square" lIns="45720" tIns="27432" rIns="45720" bIns="27432" anchor="ctr">
            <a:spAutoFit/>
          </a:bodyPr>
          <a:lstStyle/>
          <a:p>
            <a:pPr algn="l">
              <a:lnSpc>
                <a:spcPct val="110000"/>
              </a:lnSpc>
            </a:pPr>
            <a:r>
              <a:rPr sz="1600" b="0">
                <a:solidFill>
                  <a:srgbClr val="FFFFFF"/>
                </a:solidFill>
                <a:latin typeface="Calibri"/>
              </a:rPr>
              <a:t>Mi avance: las dos rutas con fecha, listas para exportar a Canvas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548640" y="1051560"/>
            <a:ext cx="822960" cy="91440"/>
          </a:xfrm>
          <a:prstGeom prst="rect">
            <a:avLst/>
          </a:prstGeom>
          <a:solidFill>
            <a:srgbClr val="FFC6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594360"/>
            <a:ext cx="9144000" cy="365760"/>
          </a:xfrm>
          <a:prstGeom prst="rect">
            <a:avLst/>
          </a:prstGeom>
          <a:noFill/>
        </p:spPr>
        <p:txBody>
          <a:bodyPr wrap="square" lIns="45720" tIns="27432" rIns="45720" bIns="27432" anchor="t">
            <a:spAutoFit/>
          </a:bodyPr>
          <a:lstStyle/>
          <a:p>
            <a:pPr algn="l">
              <a:lnSpc>
                <a:spcPct val="110000"/>
              </a:lnSpc>
            </a:pPr>
            <a:r>
              <a:rPr sz="1200" b="1">
                <a:solidFill>
                  <a:srgbClr val="FFC629"/>
                </a:solidFill>
                <a:latin typeface="Calibri"/>
              </a:rPr>
              <a:t>PROYECTO FINAL · VIBE CODING CEDIA 2026</a:t>
            </a:r>
          </a:p>
        </p:txBody>
      </p:sp>
      <p:sp>
        <p:nvSpPr>
          <p:cNvPr id="5" name="TextBox 4"/>
          <p:cNvSpPr txBox="1"/>
          <p:nvPr/>
        </p:nvSpPr>
        <p:spPr>
          <a:xfrm>
            <a:off x="548640" y="1463040"/>
            <a:ext cx="10515600" cy="1737360"/>
          </a:xfrm>
          <a:prstGeom prst="rect">
            <a:avLst/>
          </a:prstGeom>
          <a:noFill/>
        </p:spPr>
        <p:txBody>
          <a:bodyPr wrap="square" lIns="45720" tIns="27432" rIns="45720" bIns="27432" anchor="t">
            <a:spAutoFit/>
          </a:bodyPr>
          <a:lstStyle/>
          <a:p>
            <a:pPr algn="l">
              <a:lnSpc>
                <a:spcPct val="110000"/>
              </a:lnSpc>
            </a:pPr>
            <a:r>
              <a:rPr sz="4000" b="0">
                <a:solidFill>
                  <a:srgbClr val="FFFFFF"/>
                </a:solidFill>
                <a:latin typeface="Georgia"/>
              </a:rPr>
              <a:t>Formar e investigar, un solo camino</a:t>
            </a:r>
          </a:p>
        </p:txBody>
      </p:sp>
      <p:sp>
        <p:nvSpPr>
          <p:cNvPr id="6" name="TextBox 5"/>
          <p:cNvSpPr txBox="1"/>
          <p:nvPr/>
        </p:nvSpPr>
        <p:spPr>
          <a:xfrm>
            <a:off x="548640" y="3383280"/>
            <a:ext cx="10515600" cy="914400"/>
          </a:xfrm>
          <a:prstGeom prst="rect">
            <a:avLst/>
          </a:prstGeom>
          <a:noFill/>
        </p:spPr>
        <p:txBody>
          <a:bodyPr wrap="square" lIns="45720" tIns="27432" rIns="45720" bIns="27432" anchor="t">
            <a:spAutoFit/>
          </a:bodyPr>
          <a:lstStyle/>
          <a:p>
            <a:pPr algn="l">
              <a:lnSpc>
                <a:spcPct val="110000"/>
              </a:lnSpc>
            </a:pPr>
            <a:r>
              <a:rPr sz="2200" b="0">
                <a:solidFill>
                  <a:srgbClr val="C9CEDB"/>
                </a:solidFill>
                <a:latin typeface="Calibri"/>
              </a:rPr>
              <a:t>Siguiente paso: Canvas con docentes en formación.</a:t>
            </a:r>
          </a:p>
        </p:txBody>
      </p:sp>
      <p:sp>
        <p:nvSpPr>
          <p:cNvPr id="7" name="Rounded Rectangle 6"/>
          <p:cNvSpPr/>
          <p:nvPr/>
        </p:nvSpPr>
        <p:spPr>
          <a:xfrm>
            <a:off x="548640" y="4526280"/>
            <a:ext cx="7132320" cy="685800"/>
          </a:xfrm>
          <a:prstGeom prst="roundRect">
            <a:avLst>
              <a:gd name="adj" fmla="val 30000"/>
            </a:avLst>
          </a:prstGeom>
          <a:solidFill>
            <a:srgbClr val="1A213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77240" y="4572000"/>
            <a:ext cx="6766560" cy="594360"/>
          </a:xfrm>
          <a:prstGeom prst="rect">
            <a:avLst/>
          </a:prstGeom>
          <a:noFill/>
        </p:spPr>
        <p:txBody>
          <a:bodyPr wrap="square" lIns="45720" tIns="27432" rIns="45720" bIns="27432" anchor="ctr">
            <a:spAutoFit/>
          </a:bodyPr>
          <a:lstStyle/>
          <a:p>
            <a:pPr algn="l">
              <a:lnSpc>
                <a:spcPct val="110000"/>
              </a:lnSpc>
            </a:pPr>
            <a:r>
              <a:rPr sz="1800" b="0">
                <a:solidFill>
                  <a:srgbClr val="FFC629"/>
                </a:solidFill>
                <a:latin typeface="Calibri"/>
              </a:rPr>
              <a:t>mvagila.github.io/Deasarrollo_Personal_Integral</a:t>
            </a:r>
          </a:p>
        </p:txBody>
      </p:sp>
      <p:sp>
        <p:nvSpPr>
          <p:cNvPr id="9" name="TextBox 8"/>
          <p:cNvSpPr txBox="1"/>
          <p:nvPr/>
        </p:nvSpPr>
        <p:spPr>
          <a:xfrm>
            <a:off x="548640" y="5486400"/>
            <a:ext cx="10515600" cy="312650"/>
          </a:xfrm>
          <a:prstGeom prst="rect">
            <a:avLst/>
          </a:prstGeom>
          <a:noFill/>
        </p:spPr>
        <p:txBody>
          <a:bodyPr wrap="square" lIns="45720" tIns="27432" rIns="45720" bIns="27432" anchor="t">
            <a:spAutoFit/>
          </a:bodyPr>
          <a:lstStyle/>
          <a:p>
            <a:pPr>
              <a:lnSpc>
                <a:spcPct val="110000"/>
              </a:lnSpc>
            </a:pPr>
            <a:r>
              <a:rPr sz="1600" b="1" dirty="0">
                <a:solidFill>
                  <a:srgbClr val="FFFFFF"/>
                </a:solidFill>
                <a:latin typeface="Calibri"/>
              </a:rPr>
              <a:t>Martha Agila (UTPL)</a:t>
            </a:r>
            <a:r>
              <a:rPr lang="es-419" sz="1600" b="1" dirty="0">
                <a:solidFill>
                  <a:srgbClr val="FFFFFF"/>
                </a:solidFill>
                <a:latin typeface="Calibri"/>
              </a:rPr>
              <a:t> </a:t>
            </a:r>
            <a:r>
              <a:rPr lang="es-EC" sz="1600" b="1" dirty="0">
                <a:solidFill>
                  <a:srgbClr val="FFFFFF"/>
                </a:solidFill>
              </a:rPr>
              <a:t>Rodrigo Proaño (UTE) </a:t>
            </a:r>
            <a:endParaRPr sz="1600" b="1" dirty="0">
              <a:solidFill>
                <a:srgbClr val="FFFFFF"/>
              </a:solidFill>
              <a:latin typeface="Calibri"/>
            </a:endParaRPr>
          </a:p>
        </p:txBody>
      </p:sp>
      <p:sp>
        <p:nvSpPr>
          <p:cNvPr id="10" name="TextBox 9"/>
          <p:cNvSpPr txBox="1"/>
          <p:nvPr/>
        </p:nvSpPr>
        <p:spPr>
          <a:xfrm>
            <a:off x="548640" y="6400800"/>
            <a:ext cx="7315200" cy="320040"/>
          </a:xfrm>
          <a:prstGeom prst="rect">
            <a:avLst/>
          </a:prstGeom>
          <a:noFill/>
        </p:spPr>
        <p:txBody>
          <a:bodyPr wrap="square" lIns="45720" tIns="27432" rIns="45720" bIns="27432" anchor="t">
            <a:spAutoFit/>
          </a:bodyPr>
          <a:lstStyle/>
          <a:p>
            <a:pPr algn="l">
              <a:lnSpc>
                <a:spcPct val="110000"/>
              </a:lnSpc>
            </a:pPr>
            <a:r>
              <a:rPr sz="1100" b="0">
                <a:solidFill>
                  <a:srgbClr val="C9CEDB"/>
                </a:solidFill>
                <a:latin typeface="Calibri"/>
              </a:rPr>
              <a:t>Vibe Coding CEDIA 2026 · Universidad UTE · UTPL</a:t>
            </a:r>
          </a:p>
        </p:txBody>
      </p:sp>
      <p:sp>
        <p:nvSpPr>
          <p:cNvPr id="11" name="TextBox 10"/>
          <p:cNvSpPr txBox="1"/>
          <p:nvPr/>
        </p:nvSpPr>
        <p:spPr>
          <a:xfrm>
            <a:off x="10607040" y="6400800"/>
            <a:ext cx="1051560" cy="320040"/>
          </a:xfrm>
          <a:prstGeom prst="rect">
            <a:avLst/>
          </a:prstGeom>
          <a:noFill/>
        </p:spPr>
        <p:txBody>
          <a:bodyPr wrap="square" lIns="45720" tIns="27432" rIns="45720" bIns="27432" anchor="t">
            <a:spAutoFit/>
          </a:bodyPr>
          <a:lstStyle/>
          <a:p>
            <a:pPr algn="r">
              <a:lnSpc>
                <a:spcPct val="110000"/>
              </a:lnSpc>
            </a:pPr>
            <a:r>
              <a:rPr sz="1100" b="0">
                <a:solidFill>
                  <a:srgbClr val="C9CEDB"/>
                </a:solidFill>
                <a:latin typeface="Calibri"/>
              </a:rPr>
              <a:t>10 / 10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272</TotalTime>
  <Words>1500</Words>
  <Application>Microsoft Macintosh PowerPoint</Application>
  <PresentationFormat>Panorámica</PresentationFormat>
  <Paragraphs>114</Paragraphs>
  <Slides>10</Slides>
  <Notes>10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10</vt:i4>
      </vt:variant>
    </vt:vector>
  </HeadingPairs>
  <TitlesOfParts>
    <vt:vector size="14" baseType="lpstr">
      <vt:lpstr>Arial</vt:lpstr>
      <vt:lpstr>Calibri</vt:lpstr>
      <vt:lpstr>Georgia</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MARTHA VANESSA AGILA PALACIOS</cp:lastModifiedBy>
  <cp:revision>2</cp:revision>
  <dcterms:created xsi:type="dcterms:W3CDTF">2013-01-27T09:14:16Z</dcterms:created>
  <dcterms:modified xsi:type="dcterms:W3CDTF">2026-10-14T02:20:30Z</dcterms:modified>
  <cp:category/>
</cp:coreProperties>
</file>